
<file path=[Content_Types].xml><?xml version="1.0" encoding="utf-8"?>
<Types xmlns="http://schemas.openxmlformats.org/package/2006/content-types">
  <Default Extension="docx" ContentType="application/vnd.openxmlformats-officedocument.wordprocessingml.documen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sldIdLst>
    <p:sldId id="256" r:id="rId2"/>
    <p:sldId id="386" r:id="rId3"/>
    <p:sldId id="381" r:id="rId4"/>
    <p:sldId id="382" r:id="rId5"/>
    <p:sldId id="388" r:id="rId6"/>
    <p:sldId id="383" r:id="rId7"/>
    <p:sldId id="380" r:id="rId8"/>
    <p:sldId id="379" r:id="rId9"/>
    <p:sldId id="384" r:id="rId10"/>
    <p:sldId id="387" r:id="rId11"/>
    <p:sldId id="389" r:id="rId12"/>
    <p:sldId id="385" r:id="rId13"/>
    <p:sldId id="332" r:id="rId14"/>
    <p:sldId id="316" r:id="rId15"/>
    <p:sldId id="365" r:id="rId16"/>
    <p:sldId id="373" r:id="rId17"/>
    <p:sldId id="318" r:id="rId18"/>
    <p:sldId id="362" r:id="rId19"/>
    <p:sldId id="370" r:id="rId20"/>
    <p:sldId id="313" r:id="rId21"/>
    <p:sldId id="369" r:id="rId22"/>
    <p:sldId id="291" r:id="rId2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5" autoAdjust="0"/>
    <p:restoredTop sz="94660"/>
  </p:normalViewPr>
  <p:slideViewPr>
    <p:cSldViewPr snapToGrid="0">
      <p:cViewPr varScale="1">
        <p:scale>
          <a:sx n="83" d="100"/>
          <a:sy n="83" d="100"/>
        </p:scale>
        <p:origin x="595" y="77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3A94A-F3DD-47DD-BE1D-EE4B7D0FA94A}" type="datetimeFigureOut">
              <a:rPr lang="ru-RU" smtClean="0"/>
              <a:t>22.01.2025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D3FE3-0FBB-4EEF-84F3-762EFD2747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71326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3A94A-F3DD-47DD-BE1D-EE4B7D0FA94A}" type="datetimeFigureOut">
              <a:rPr lang="ru-RU" smtClean="0"/>
              <a:t>22.01.2025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D3FE3-0FBB-4EEF-84F3-762EFD2747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72186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3A94A-F3DD-47DD-BE1D-EE4B7D0FA94A}" type="datetimeFigureOut">
              <a:rPr lang="ru-RU" smtClean="0"/>
              <a:t>22.01.2025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D3FE3-0FBB-4EEF-84F3-762EFD2747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45545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3A94A-F3DD-47DD-BE1D-EE4B7D0FA94A}" type="datetimeFigureOut">
              <a:rPr lang="ru-RU" smtClean="0"/>
              <a:t>22.01.2025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D3FE3-0FBB-4EEF-84F3-762EFD2747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62842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3A94A-F3DD-47DD-BE1D-EE4B7D0FA94A}" type="datetimeFigureOut">
              <a:rPr lang="ru-RU" smtClean="0"/>
              <a:t>22.01.2025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D3FE3-0FBB-4EEF-84F3-762EFD2747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2649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3A94A-F3DD-47DD-BE1D-EE4B7D0FA94A}" type="datetimeFigureOut">
              <a:rPr lang="ru-RU" smtClean="0"/>
              <a:t>22.01.2025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D3FE3-0FBB-4EEF-84F3-762EFD2747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15417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3A94A-F3DD-47DD-BE1D-EE4B7D0FA94A}" type="datetimeFigureOut">
              <a:rPr lang="ru-RU" smtClean="0"/>
              <a:t>22.01.2025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D3FE3-0FBB-4EEF-84F3-762EFD2747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49853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3A94A-F3DD-47DD-BE1D-EE4B7D0FA94A}" type="datetimeFigureOut">
              <a:rPr lang="ru-RU" smtClean="0"/>
              <a:t>22.01.2025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D3FE3-0FBB-4EEF-84F3-762EFD2747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4668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3A94A-F3DD-47DD-BE1D-EE4B7D0FA94A}" type="datetimeFigureOut">
              <a:rPr lang="ru-RU" smtClean="0"/>
              <a:t>22.01.2025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D3FE3-0FBB-4EEF-84F3-762EFD2747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02534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3A94A-F3DD-47DD-BE1D-EE4B7D0FA94A}" type="datetimeFigureOut">
              <a:rPr lang="ru-RU" smtClean="0"/>
              <a:t>22.01.2025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D3FE3-0FBB-4EEF-84F3-762EFD2747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5776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3A94A-F3DD-47DD-BE1D-EE4B7D0FA94A}" type="datetimeFigureOut">
              <a:rPr lang="ru-RU" smtClean="0"/>
              <a:t>22.01.2025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D3FE3-0FBB-4EEF-84F3-762EFD2747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78305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C3A94A-F3DD-47DD-BE1D-EE4B7D0FA94A}" type="datetimeFigureOut">
              <a:rPr lang="ru-RU" smtClean="0"/>
              <a:t>22.01.2025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8D3FE3-0FBB-4EEF-84F3-762EFD2747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7593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package" Target="../embeddings/Microsoft_Word_Document.docx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package" Target="../embeddings/Microsoft_Word_Document1.docx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package" Target="../embeddings/Microsoft_Word_Document2.docx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inspect-ko.spb.ru/%D0%BC%D0%B5%D1%80%D0%BE%D0%BF%D1%80%D0%B8%D1%8F%D1%82%D0%B8%D1%8F/%D0%BA%D0%B0%D1%82%D0%B5%D0%B3%D0%BE%D1%80%D0%B8%D0%B8/" TargetMode="External"/><Relationship Id="rId2" Type="http://schemas.openxmlformats.org/officeDocument/2006/relationships/hyperlink" Target="https://gu.spb.ru/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mailto:Olephir_l@mail.ru" TargetMode="Externa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3999" y="297454"/>
            <a:ext cx="9691171" cy="1869549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br>
              <a:rPr lang="ru-RU" sz="2800" dirty="0"/>
            </a:br>
            <a:br>
              <a:rPr lang="ru-RU" sz="2800" dirty="0"/>
            </a:br>
            <a:r>
              <a:rPr lang="ru-RU" sz="2800" dirty="0"/>
              <a:t> </a:t>
            </a:r>
            <a:r>
              <a:rPr lang="ru-RU" sz="2200" b="1" dirty="0">
                <a:solidFill>
                  <a:srgbClr val="C00000"/>
                </a:solidFill>
              </a:rPr>
              <a:t>ИМЦ Московского района Санкт-Петербурга</a:t>
            </a:r>
            <a:br>
              <a:rPr lang="ru-RU" sz="2400" dirty="0">
                <a:solidFill>
                  <a:srgbClr val="C00000"/>
                </a:solidFill>
              </a:rPr>
            </a:br>
            <a:br>
              <a:rPr lang="ru-RU" sz="2800" dirty="0">
                <a:solidFill>
                  <a:srgbClr val="C00000"/>
                </a:solidFill>
              </a:rPr>
            </a:br>
            <a:endParaRPr lang="ru-RU" sz="28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21176" y="1778696"/>
            <a:ext cx="9246824" cy="4930577"/>
          </a:xfrm>
        </p:spPr>
        <p:txBody>
          <a:bodyPr>
            <a:normAutofit lnSpcReduction="10000"/>
          </a:bodyPr>
          <a:lstStyle/>
          <a:p>
            <a:r>
              <a:rPr lang="ru-RU" sz="3200" b="1" dirty="0">
                <a:solidFill>
                  <a:srgbClr val="0070C0"/>
                </a:solidFill>
              </a:rPr>
              <a:t>«Особенности аттестации педагогических работников  Санкт-Петербурга </a:t>
            </a:r>
          </a:p>
          <a:p>
            <a:r>
              <a:rPr lang="ru-RU" sz="3200" dirty="0"/>
              <a:t>в 2025 году»</a:t>
            </a:r>
          </a:p>
          <a:p>
            <a:r>
              <a:rPr lang="ru-RU" sz="2800" dirty="0"/>
              <a:t> Консультация  для </a:t>
            </a:r>
            <a:r>
              <a:rPr lang="ru-RU" sz="2800" dirty="0">
                <a:effectLst/>
                <a:ea typeface="Times New Roman" panose="02020603050405020304" pitchFamily="18" charset="0"/>
              </a:rPr>
              <a:t>советников руководителя по воспитанию и взаимодействию с детскими общественными объединениями</a:t>
            </a:r>
            <a:r>
              <a:rPr lang="ru-RU" sz="2800" dirty="0"/>
              <a:t> </a:t>
            </a:r>
          </a:p>
          <a:p>
            <a:endParaRPr lang="ru-RU" dirty="0"/>
          </a:p>
          <a:p>
            <a:endParaRPr lang="ru-RU" dirty="0"/>
          </a:p>
          <a:p>
            <a:r>
              <a:rPr lang="ru-RU" dirty="0"/>
              <a:t>Методист ИМЦ </a:t>
            </a:r>
            <a:r>
              <a:rPr lang="ru-RU" dirty="0" err="1"/>
              <a:t>Олефир</a:t>
            </a:r>
            <a:r>
              <a:rPr lang="ru-RU" dirty="0"/>
              <a:t> Людмила Николаевна </a:t>
            </a:r>
          </a:p>
          <a:p>
            <a:r>
              <a:rPr lang="en-US" dirty="0" err="1"/>
              <a:t>Olephir_l</a:t>
            </a:r>
            <a:r>
              <a:rPr lang="en-US" dirty="0"/>
              <a:t>@ mail.ru</a:t>
            </a:r>
            <a:r>
              <a:rPr lang="ru-RU" dirty="0"/>
              <a:t> </a:t>
            </a:r>
            <a:endParaRPr lang="en-US" dirty="0"/>
          </a:p>
          <a:p>
            <a:r>
              <a:rPr lang="en-US" dirty="0"/>
              <a:t> </a:t>
            </a:r>
            <a:r>
              <a:rPr lang="ru-RU" dirty="0"/>
              <a:t>23. 01. 2025 г. </a:t>
            </a:r>
          </a:p>
        </p:txBody>
      </p:sp>
    </p:spTree>
    <p:extLst>
      <p:ext uri="{BB962C8B-B14F-4D97-AF65-F5344CB8AC3E}">
        <p14:creationId xmlns:p14="http://schemas.microsoft.com/office/powerpoint/2010/main" val="34106130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C013D2-5378-5EF6-F5A2-AC5BCAC752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09707"/>
            <a:ext cx="10515600" cy="2064039"/>
          </a:xfrm>
        </p:spPr>
        <p:txBody>
          <a:bodyPr/>
          <a:lstStyle/>
          <a:p>
            <a:r>
              <a:rPr lang="ru-RU" dirty="0"/>
              <a:t>                                                              с.203- </a:t>
            </a:r>
            <a:br>
              <a:rPr lang="ru-RU" dirty="0"/>
            </a:br>
            <a:r>
              <a:rPr lang="ru-RU" dirty="0"/>
              <a:t>                                                                 210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937C2F07-8962-A510-8C26-6938EBF0AD3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5936" t="15249" r="26559" b="5490"/>
          <a:stretch/>
        </p:blipFill>
        <p:spPr>
          <a:xfrm>
            <a:off x="339435" y="184727"/>
            <a:ext cx="8176491" cy="6511637"/>
          </a:xfrm>
        </p:spPr>
      </p:pic>
    </p:spTree>
    <p:extLst>
      <p:ext uri="{BB962C8B-B14F-4D97-AF65-F5344CB8AC3E}">
        <p14:creationId xmlns:p14="http://schemas.microsoft.com/office/powerpoint/2010/main" val="35695135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DA7F880-4211-FB2F-D86F-D0B14B94F3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4036" y="0"/>
            <a:ext cx="11877964" cy="748145"/>
          </a:xfrm>
        </p:spPr>
        <p:txBody>
          <a:bodyPr>
            <a:normAutofit/>
          </a:bodyPr>
          <a:lstStyle/>
          <a:p>
            <a:r>
              <a:rPr lang="en-US" sz="2000" b="1" dirty="0">
                <a:solidFill>
                  <a:srgbClr val="0070C0"/>
                </a:solidFill>
              </a:rPr>
              <a:t>https://imc-mosk.ru/levoe-menyu/kadrovoe/attestacziya/novosti/novyie-ekspertnyie-formyi-dlya-attestaczii.html</a:t>
            </a:r>
            <a:endParaRPr lang="ru-RU" sz="2000" b="1" dirty="0">
              <a:solidFill>
                <a:srgbClr val="0070C0"/>
              </a:solidFill>
            </a:endParaRPr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9582E8CF-0683-6A2A-3578-3FD6DD3F069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4037" y="563502"/>
            <a:ext cx="11647054" cy="6114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69083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>
            <a:extLst>
              <a:ext uri="{FF2B5EF4-FFF2-40B4-BE49-F238E27FC236}">
                <a16:creationId xmlns:a16="http://schemas.microsoft.com/office/drawing/2014/main" id="{6E61C270-876C-2326-5BCF-9835F294D5B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81225634"/>
              </p:ext>
            </p:extLst>
          </p:nvPr>
        </p:nvGraphicFramePr>
        <p:xfrm>
          <a:off x="278084" y="489527"/>
          <a:ext cx="11452097" cy="62622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9632378" imgH="4866446" progId="Word.Document.12">
                  <p:embed/>
                </p:oleObj>
              </mc:Choice>
              <mc:Fallback>
                <p:oleObj name="Document" r:id="rId2" imgW="9632378" imgH="4866446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78084" y="489527"/>
                        <a:ext cx="11452097" cy="62622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313788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2614613-4AB8-5F45-9069-BB0DAF352A1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515" t="20337" r="3864" b="7206"/>
          <a:stretch/>
        </p:blipFill>
        <p:spPr>
          <a:xfrm>
            <a:off x="157019" y="229334"/>
            <a:ext cx="11961090" cy="6383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60919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>
            <a:extLst>
              <a:ext uri="{FF2B5EF4-FFF2-40B4-BE49-F238E27FC236}">
                <a16:creationId xmlns:a16="http://schemas.microsoft.com/office/drawing/2014/main" id="{579C672B-5EDD-0A3B-1A34-0AC4D19529F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87427045"/>
              </p:ext>
            </p:extLst>
          </p:nvPr>
        </p:nvGraphicFramePr>
        <p:xfrm>
          <a:off x="73892" y="83127"/>
          <a:ext cx="12025744" cy="65843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9632378" imgH="6478898" progId="Word.Document.12">
                  <p:embed/>
                </p:oleObj>
              </mc:Choice>
              <mc:Fallback>
                <p:oleObj name="Document" r:id="rId2" imgW="9632378" imgH="647889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73892" y="83127"/>
                        <a:ext cx="12025744" cy="658437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351837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4D9BB1-3375-A3A7-AF0B-74A8AB6AB6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68D8238-A5FF-D5BA-B170-8756B71DB59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0120" t="30833" r="10595" b="6521"/>
          <a:stretch/>
        </p:blipFill>
        <p:spPr>
          <a:xfrm rot="10800000">
            <a:off x="-4" y="0"/>
            <a:ext cx="1090814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08796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3E1329-5129-6C81-17A3-1BD78695AA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4E58EEE-B1D3-3E8B-CD41-EEA5360449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096A466-A40A-D669-9B5B-7A4D48527F4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6894" t="34310" r="7652" b="13703"/>
          <a:stretch/>
        </p:blipFill>
        <p:spPr>
          <a:xfrm>
            <a:off x="838200" y="599046"/>
            <a:ext cx="10928927" cy="5450772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9483800E-E135-BA8C-BB1A-0D99016C6D0A}"/>
              </a:ext>
            </a:extLst>
          </p:cNvPr>
          <p:cNvSpPr/>
          <p:nvPr/>
        </p:nvSpPr>
        <p:spPr>
          <a:xfrm>
            <a:off x="1357745" y="6176962"/>
            <a:ext cx="8460510" cy="51940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/>
              <a:t>Напоминаю: оценки 5,3,1,0</a:t>
            </a:r>
          </a:p>
        </p:txBody>
      </p:sp>
    </p:spTree>
    <p:extLst>
      <p:ext uri="{BB962C8B-B14F-4D97-AF65-F5344CB8AC3E}">
        <p14:creationId xmlns:p14="http://schemas.microsoft.com/office/powerpoint/2010/main" val="39290353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>
            <a:extLst>
              <a:ext uri="{FF2B5EF4-FFF2-40B4-BE49-F238E27FC236}">
                <a16:creationId xmlns:a16="http://schemas.microsoft.com/office/drawing/2014/main" id="{C35F2FDE-B1FC-8D09-CADC-91C64D4D2B8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86410538"/>
              </p:ext>
            </p:extLst>
          </p:nvPr>
        </p:nvGraphicFramePr>
        <p:xfrm>
          <a:off x="166255" y="1"/>
          <a:ext cx="11951854" cy="67425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9632378" imgH="5414823" progId="Word.Document.12">
                  <p:embed/>
                </p:oleObj>
              </mc:Choice>
              <mc:Fallback>
                <p:oleObj name="Document" r:id="rId2" imgW="9632378" imgH="5414823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66255" y="1"/>
                        <a:ext cx="11951854" cy="674254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814672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E9D38CA-A1F7-BE5E-2CC3-9F49026A4CF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545" t="25185" r="17954" b="4377"/>
          <a:stretch/>
        </p:blipFill>
        <p:spPr>
          <a:xfrm>
            <a:off x="129309" y="64655"/>
            <a:ext cx="11998036" cy="6668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32721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CC55323-0133-CF10-3661-499DE1A29C8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969" t="26936" r="3712" b="6397"/>
          <a:stretch/>
        </p:blipFill>
        <p:spPr>
          <a:xfrm>
            <a:off x="92365" y="184728"/>
            <a:ext cx="12016508" cy="6446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77425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715ECBF-8286-04B0-9124-3910915BB7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018" y="110836"/>
            <a:ext cx="11841017" cy="6594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06648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23573" t="20180" r="19490" b="6847"/>
          <a:stretch/>
        </p:blipFill>
        <p:spPr>
          <a:xfrm>
            <a:off x="0" y="98854"/>
            <a:ext cx="5832389" cy="675914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/>
          <a:srcRect l="28763" t="17297" r="25399" b="7748"/>
          <a:stretch/>
        </p:blipFill>
        <p:spPr>
          <a:xfrm>
            <a:off x="6190735" y="98854"/>
            <a:ext cx="5708821" cy="6759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07958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8346" y="365125"/>
            <a:ext cx="11590638" cy="512205"/>
          </a:xfrm>
        </p:spPr>
        <p:txBody>
          <a:bodyPr>
            <a:normAutofit fontScale="90000"/>
          </a:bodyPr>
          <a:lstStyle/>
          <a:p>
            <a:r>
              <a:rPr lang="ru-RU" dirty="0"/>
              <a:t> </a:t>
            </a:r>
            <a:br>
              <a:rPr lang="ru-RU" dirty="0"/>
            </a:br>
            <a:r>
              <a:rPr lang="ru-RU" sz="3200" dirty="0"/>
              <a:t>Особенности проведения аттестации в 2024-25 году.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0208" y="1000896"/>
            <a:ext cx="11962355" cy="5713055"/>
          </a:xfrm>
        </p:spPr>
        <p:txBody>
          <a:bodyPr>
            <a:normAutofit/>
          </a:bodyPr>
          <a:lstStyle/>
          <a:p>
            <a:pPr algn="just"/>
            <a:endParaRPr lang="ru-RU" sz="3200" b="1" dirty="0">
              <a:solidFill>
                <a:srgbClr val="FF0000"/>
              </a:solidFill>
            </a:endParaRPr>
          </a:p>
          <a:p>
            <a:pPr algn="just"/>
            <a:r>
              <a:rPr lang="ru-RU" sz="3200" b="1" dirty="0">
                <a:solidFill>
                  <a:srgbClr val="FF0000"/>
                </a:solidFill>
              </a:rPr>
              <a:t>обязательное предоставление</a:t>
            </a:r>
            <a:r>
              <a:rPr lang="ru-RU" sz="3200" dirty="0"/>
              <a:t> —</a:t>
            </a:r>
          </a:p>
          <a:p>
            <a:pPr algn="just"/>
            <a:r>
              <a:rPr lang="ru-RU" sz="3200" dirty="0"/>
              <a:t>справки о должности аттестуемого;</a:t>
            </a:r>
          </a:p>
          <a:p>
            <a:pPr algn="just"/>
            <a:r>
              <a:rPr lang="ru-RU" sz="3200" dirty="0"/>
              <a:t>отзывов о публичном представлении собственного профессионального опыта в форме открытого урока/занятия; </a:t>
            </a:r>
          </a:p>
          <a:p>
            <a:pPr algn="just"/>
            <a:r>
              <a:rPr lang="ru-RU" sz="3200" dirty="0"/>
              <a:t>справки об отсутствии дисциплинарных взысканий                            и обоснованных жалоб от участников образовательного процесса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110340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1829" t="3471" r="3193" b="7945"/>
          <a:stretch/>
        </p:blipFill>
        <p:spPr>
          <a:xfrm>
            <a:off x="0" y="0"/>
            <a:ext cx="12100141" cy="6713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19946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79002EF-627D-FA6A-4375-FC37C58EEE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2058761"/>
          </a:xfrm>
        </p:spPr>
        <p:txBody>
          <a:bodyPr/>
          <a:lstStyle/>
          <a:p>
            <a:r>
              <a:rPr lang="ru-RU" dirty="0"/>
              <a:t>  Форма подачи документов: </a:t>
            </a:r>
            <a:br>
              <a:rPr lang="ru-RU" dirty="0"/>
            </a:br>
            <a:r>
              <a:rPr lang="ru-RU" dirty="0"/>
              <a:t>  сайт Госуслуг СПб</a:t>
            </a:r>
          </a:p>
        </p:txBody>
      </p:sp>
    </p:spTree>
    <p:extLst>
      <p:ext uri="{BB962C8B-B14F-4D97-AF65-F5344CB8AC3E}">
        <p14:creationId xmlns:p14="http://schemas.microsoft.com/office/powerpoint/2010/main" val="7969781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7135" y="1"/>
            <a:ext cx="11590638" cy="1690688"/>
          </a:xfrm>
        </p:spPr>
        <p:txBody>
          <a:bodyPr>
            <a:noAutofit/>
          </a:bodyPr>
          <a:lstStyle/>
          <a:p>
            <a:pPr algn="just"/>
            <a:r>
              <a:rPr lang="ru-RU" sz="2400" dirty="0"/>
              <a:t>Обращаем ваше внимание на возможность предоставления всех документов, входящих в индивидуальную папку, в электронном виде посредством Портала «Государственные и муниципальные услуги в Санкт-Петербурге» </a:t>
            </a:r>
            <a:r>
              <a:rPr lang="ru-RU" sz="2400" b="1" dirty="0">
                <a:hlinkClick r:id="rId2"/>
              </a:rPr>
              <a:t>www.gu.spb.ru</a:t>
            </a:r>
            <a:br>
              <a:rPr lang="ru-RU" sz="2400" dirty="0"/>
            </a:br>
            <a:r>
              <a:rPr lang="ru-RU" sz="2400" dirty="0"/>
              <a:t>Количество прикрепляемых листов </a:t>
            </a:r>
            <a:r>
              <a:rPr lang="ru-RU" sz="2400" b="1" dirty="0"/>
              <a:t>НЕ ОГРАНИЧЕНО!</a:t>
            </a:r>
            <a:br>
              <a:rPr lang="ru-RU" sz="2400" dirty="0"/>
            </a:b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47135" y="2001794"/>
            <a:ext cx="11590638" cy="4732637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sz="2400" dirty="0"/>
              <a:t>Сканы документов (обязательное условие – наличие синей печати ОУ и подписи руководителя) прикрепляются </a:t>
            </a:r>
            <a:r>
              <a:rPr lang="ru-RU" sz="2400" b="1" dirty="0"/>
              <a:t>ОДНОВРЕМЕННО с подачей заявления.</a:t>
            </a:r>
            <a:endParaRPr lang="ru-RU" sz="2400" dirty="0"/>
          </a:p>
          <a:p>
            <a:pPr algn="just"/>
            <a:r>
              <a:rPr lang="ru-RU" sz="2400" dirty="0"/>
              <a:t>Требования, предъявляемые к электронным документам: допустимые форматы файлов: </a:t>
            </a:r>
            <a:r>
              <a:rPr lang="ru-RU" sz="2400" dirty="0" err="1"/>
              <a:t>jpg</a:t>
            </a:r>
            <a:r>
              <a:rPr lang="ru-RU" sz="2400" dirty="0"/>
              <a:t>, </a:t>
            </a:r>
            <a:r>
              <a:rPr lang="ru-RU" sz="2400" dirty="0" err="1"/>
              <a:t>jpeg</a:t>
            </a:r>
            <a:r>
              <a:rPr lang="ru-RU" sz="2400" dirty="0"/>
              <a:t> и </a:t>
            </a:r>
            <a:r>
              <a:rPr lang="ru-RU" sz="2400" dirty="0" err="1"/>
              <a:t>pdf</a:t>
            </a:r>
            <a:r>
              <a:rPr lang="ru-RU" sz="2400" dirty="0"/>
              <a:t>; максимальный размер файла для добавления к электронному заявлению — 3 Мб. Документы возможно прикреплять двумя способами: каждый отдельный документ должен быть загружен в виде отдельного файла (наименование файлов должно позволять идентифицировать документ) или в виде единого </a:t>
            </a:r>
            <a:r>
              <a:rPr lang="ru-RU" sz="2400" dirty="0" err="1"/>
              <a:t>pdf</a:t>
            </a:r>
            <a:r>
              <a:rPr lang="ru-RU" sz="2400" dirty="0"/>
              <a:t>-файла, </a:t>
            </a:r>
          </a:p>
          <a:p>
            <a:pPr algn="just"/>
            <a:r>
              <a:rPr lang="ru-RU" sz="2600" dirty="0"/>
              <a:t>На сайте СПб ГКУ «Центр аттестации и мониторинга КО» размещены презентации, разъясняющие способ предоставления документов в электронной форме: </a:t>
            </a:r>
            <a:r>
              <a:rPr lang="ru-RU" sz="2600" dirty="0">
                <a:hlinkClick r:id="rId3"/>
              </a:rPr>
              <a:t>https://inspect-ko.spb.ru/мероприятия/категории/</a:t>
            </a:r>
            <a:endParaRPr lang="ru-RU" sz="2600" dirty="0"/>
          </a:p>
          <a:p>
            <a:pPr algn="just"/>
            <a:r>
              <a:rPr lang="ru-RU" sz="2600" dirty="0"/>
              <a:t>В случае подачи документов через Портал </a:t>
            </a:r>
            <a:r>
              <a:rPr lang="ru-RU" sz="2600" dirty="0" err="1"/>
              <a:t>Госуслуг</a:t>
            </a:r>
            <a:r>
              <a:rPr lang="ru-RU" sz="2600" dirty="0"/>
              <a:t> </a:t>
            </a:r>
            <a:r>
              <a:rPr lang="ru-RU" sz="2600" b="1" dirty="0"/>
              <a:t>опись документов и формы экспертных заключений</a:t>
            </a:r>
            <a:r>
              <a:rPr lang="ru-RU" sz="2600" dirty="0"/>
              <a:t> прикреплять НЕ НАДО.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71641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t="3289" r="3230" b="7579"/>
          <a:stretch/>
        </p:blipFill>
        <p:spPr>
          <a:xfrm>
            <a:off x="0" y="0"/>
            <a:ext cx="1208761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08380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FEB0876-6BE3-2963-3FE4-480B9449418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303" r="13494" b="4848"/>
          <a:stretch/>
        </p:blipFill>
        <p:spPr>
          <a:xfrm>
            <a:off x="-176645" y="0"/>
            <a:ext cx="1236864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500807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7381" t="7124" r="2609" b="6667"/>
          <a:stretch/>
        </p:blipFill>
        <p:spPr>
          <a:xfrm>
            <a:off x="0" y="488514"/>
            <a:ext cx="11949830" cy="6369485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415441" y="125261"/>
            <a:ext cx="984545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C00000"/>
                </a:solidFill>
              </a:rPr>
              <a:t>https://edu.gov.ru/activity/main_activities/talent_support/competitions_for_educators</a:t>
            </a:r>
            <a:endParaRPr lang="ru-RU" sz="2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207079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08695B1-FFCD-E2E3-0E9C-CF001CF049FB}"/>
              </a:ext>
            </a:extLst>
          </p:cNvPr>
          <p:cNvSpPr txBox="1"/>
          <p:nvPr/>
        </p:nvSpPr>
        <p:spPr>
          <a:xfrm>
            <a:off x="945573" y="259773"/>
            <a:ext cx="9798627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b="1" dirty="0">
              <a:solidFill>
                <a:srgbClr val="FF0000"/>
              </a:solidFill>
            </a:endParaRPr>
          </a:p>
          <a:p>
            <a:r>
              <a:rPr lang="en-US" sz="2400" b="1" dirty="0">
                <a:solidFill>
                  <a:srgbClr val="FF0000"/>
                </a:solidFill>
              </a:rPr>
              <a:t>https://www.garant.ru/products/ipo/prime/doc/409209576/#1000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5D6368E-8968-4C03-73ED-B0908C5EFB92}"/>
              </a:ext>
            </a:extLst>
          </p:cNvPr>
          <p:cNvSpPr txBox="1"/>
          <p:nvPr/>
        </p:nvSpPr>
        <p:spPr>
          <a:xfrm>
            <a:off x="779319" y="1579419"/>
            <a:ext cx="11191008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b="1" i="0" dirty="0">
                <a:solidFill>
                  <a:srgbClr val="4D4D4D"/>
                </a:solidFill>
                <a:effectLst/>
                <a:latin typeface="Arial" panose="020B0604020202020204" pitchFamily="34" charset="0"/>
              </a:rPr>
              <a:t>Приказ Министерства просвещения Российской Федерации от 31 мая 2024 г. № 374 "Об утверждении перечня олимпиад и иных интеллектуальных и (или) творческих конкурсов, мероприятий, направленных на развитие интеллектуальных и творческих способностей, способностей к занятиям физической культурой и спортом, интереса к научной (научно-исследовательской), инженерно-технической, изобретательской, творческой, физкультурно-спортивной деятельности, а также на пропаганду научных знаний, творческих и спортивных достижений, на 2023/24 учебный год"</a:t>
            </a:r>
          </a:p>
        </p:txBody>
      </p:sp>
    </p:spTree>
    <p:extLst>
      <p:ext uri="{BB962C8B-B14F-4D97-AF65-F5344CB8AC3E}">
        <p14:creationId xmlns:p14="http://schemas.microsoft.com/office/powerpoint/2010/main" val="280019565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1415441"/>
            <a:ext cx="10862707" cy="1426912"/>
          </a:xfrm>
        </p:spPr>
        <p:txBody>
          <a:bodyPr/>
          <a:lstStyle/>
          <a:p>
            <a:r>
              <a:rPr lang="ru-RU" dirty="0"/>
              <a:t>        </a:t>
            </a:r>
            <a:r>
              <a:rPr lang="ru-RU" sz="6600" b="1" dirty="0">
                <a:solidFill>
                  <a:schemeClr val="accent1">
                    <a:lumMod val="75000"/>
                  </a:schemeClr>
                </a:solidFill>
              </a:rPr>
              <a:t>Успешной аттестации!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77090" y="4589463"/>
            <a:ext cx="5067760" cy="1500187"/>
          </a:xfrm>
        </p:spPr>
        <p:txBody>
          <a:bodyPr>
            <a:normAutofit/>
          </a:bodyPr>
          <a:lstStyle/>
          <a:p>
            <a:r>
              <a:rPr lang="en-US" sz="4400" dirty="0">
                <a:hlinkClick r:id="rId2"/>
              </a:rPr>
              <a:t>Olephir_l@mail.ru</a:t>
            </a:r>
            <a:endParaRPr lang="en-US" sz="4400" dirty="0"/>
          </a:p>
          <a:p>
            <a:r>
              <a:rPr lang="en-US" sz="4400" dirty="0"/>
              <a:t> 89522105745 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305853170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6198</TotalTime>
  <Words>438</Words>
  <Application>Microsoft Office PowerPoint</Application>
  <PresentationFormat>Широкоэкранный</PresentationFormat>
  <Paragraphs>31</Paragraphs>
  <Slides>22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7" baseType="lpstr">
      <vt:lpstr>Arial</vt:lpstr>
      <vt:lpstr>Calibri</vt:lpstr>
      <vt:lpstr>Calibri Light</vt:lpstr>
      <vt:lpstr>Тема Office</vt:lpstr>
      <vt:lpstr>Документ Microsoft Word</vt:lpstr>
      <vt:lpstr>   ИМЦ Московского района Санкт-Петербурга  </vt:lpstr>
      <vt:lpstr>                                                              с.203-                                                                   210</vt:lpstr>
      <vt:lpstr>https://imc-mosk.ru/levoe-menyu/kadrovoe/attestacziya/novosti/novyie-ekspertnyie-formyi-dlya-attestaczii.html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Особенности проведения аттестации в 2024-25 году.</vt:lpstr>
      <vt:lpstr>Презентация PowerPoint</vt:lpstr>
      <vt:lpstr>  Форма подачи документов:    сайт Госуслуг СПб</vt:lpstr>
      <vt:lpstr>Обращаем ваше внимание на возможность предоставления всех документов, входящих в индивидуальную папку, в электронном виде посредством Портала «Государственные и муниципальные услуги в Санкт-Петербурге» www.gu.spb.ru Количество прикрепляемых листов НЕ ОГРАНИЧЕНО! </vt:lpstr>
      <vt:lpstr>Презентация PowerPoint</vt:lpstr>
      <vt:lpstr>Презентация PowerPoint</vt:lpstr>
      <vt:lpstr>Презентация PowerPoint</vt:lpstr>
      <vt:lpstr>Презентация PowerPoint</vt:lpstr>
      <vt:lpstr>        Успешной аттестации!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Особенности аттестации</dc:title>
  <dc:creator>Чуева ЕВ</dc:creator>
  <cp:lastModifiedBy>Пользователь</cp:lastModifiedBy>
  <cp:revision>108</cp:revision>
  <dcterms:created xsi:type="dcterms:W3CDTF">2021-02-08T13:20:50Z</dcterms:created>
  <dcterms:modified xsi:type="dcterms:W3CDTF">2025-01-23T10:34:57Z</dcterms:modified>
</cp:coreProperties>
</file>