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72" r:id="rId1"/>
    <p:sldMasterId id="2147484984" r:id="rId2"/>
  </p:sldMasterIdLst>
  <p:notesMasterIdLst>
    <p:notesMasterId r:id="rId37"/>
  </p:notesMasterIdLst>
  <p:handoutMasterIdLst>
    <p:handoutMasterId r:id="rId38"/>
  </p:handoutMasterIdLst>
  <p:sldIdLst>
    <p:sldId id="1054" r:id="rId3"/>
    <p:sldId id="1113" r:id="rId4"/>
    <p:sldId id="1123" r:id="rId5"/>
    <p:sldId id="1124" r:id="rId6"/>
    <p:sldId id="1119" r:id="rId7"/>
    <p:sldId id="1130" r:id="rId8"/>
    <p:sldId id="1133" r:id="rId9"/>
    <p:sldId id="1128" r:id="rId10"/>
    <p:sldId id="1117" r:id="rId11"/>
    <p:sldId id="1115" r:id="rId12"/>
    <p:sldId id="1145" r:id="rId13"/>
    <p:sldId id="1129" r:id="rId14"/>
    <p:sldId id="1141" r:id="rId15"/>
    <p:sldId id="1142" r:id="rId16"/>
    <p:sldId id="1144" r:id="rId17"/>
    <p:sldId id="1131" r:id="rId18"/>
    <p:sldId id="1146" r:id="rId19"/>
    <p:sldId id="1125" r:id="rId20"/>
    <p:sldId id="1134" r:id="rId21"/>
    <p:sldId id="1132" r:id="rId22"/>
    <p:sldId id="1126" r:id="rId23"/>
    <p:sldId id="1135" r:id="rId24"/>
    <p:sldId id="1122" r:id="rId25"/>
    <p:sldId id="1148" r:id="rId26"/>
    <p:sldId id="1118" r:id="rId27"/>
    <p:sldId id="1147" r:id="rId28"/>
    <p:sldId id="1120" r:id="rId29"/>
    <p:sldId id="1121" r:id="rId30"/>
    <p:sldId id="1136" r:id="rId31"/>
    <p:sldId id="1137" r:id="rId32"/>
    <p:sldId id="1138" r:id="rId33"/>
    <p:sldId id="1139" r:id="rId34"/>
    <p:sldId id="1006" r:id="rId35"/>
    <p:sldId id="994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2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2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2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2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2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2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2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2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2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D5E6FF"/>
    <a:srgbClr val="660033"/>
    <a:srgbClr val="000066"/>
    <a:srgbClr val="FF9933"/>
    <a:srgbClr val="00CC99"/>
    <a:srgbClr val="9966FF"/>
    <a:srgbClr val="0000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13" autoAdjust="0"/>
    <p:restoredTop sz="93606" autoAdjust="0"/>
  </p:normalViewPr>
  <p:slideViewPr>
    <p:cSldViewPr>
      <p:cViewPr varScale="1">
        <p:scale>
          <a:sx n="72" d="100"/>
          <a:sy n="72" d="100"/>
        </p:scale>
        <p:origin x="-13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EB5E95-D94B-4575-A86F-B020086FC926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50EEFA-537C-436C-8DFB-3EF11CE53723}">
      <dgm:prSet phldrT="[Текст]"/>
      <dgm:spPr/>
      <dgm:t>
        <a:bodyPr/>
        <a:lstStyle/>
        <a:p>
          <a:r>
            <a:rPr lang="ru-RU" dirty="0" smtClean="0"/>
            <a:t>ОУ</a:t>
          </a:r>
          <a:endParaRPr lang="ru-RU" dirty="0"/>
        </a:p>
      </dgm:t>
    </dgm:pt>
    <dgm:pt modelId="{BFD999ED-C92F-486F-B6D7-F8214CC755F3}" type="parTrans" cxnId="{C0C0F065-0E4F-46A6-9D87-1692B4BE93E8}">
      <dgm:prSet/>
      <dgm:spPr/>
      <dgm:t>
        <a:bodyPr/>
        <a:lstStyle/>
        <a:p>
          <a:endParaRPr lang="ru-RU"/>
        </a:p>
      </dgm:t>
    </dgm:pt>
    <dgm:pt modelId="{E4A8CC49-BC94-4E4E-BCF8-5E7BE18F0B92}" type="sibTrans" cxnId="{C0C0F065-0E4F-46A6-9D87-1692B4BE93E8}">
      <dgm:prSet/>
      <dgm:spPr/>
      <dgm:t>
        <a:bodyPr/>
        <a:lstStyle/>
        <a:p>
          <a:endParaRPr lang="ru-RU"/>
        </a:p>
      </dgm:t>
    </dgm:pt>
    <dgm:pt modelId="{D7E7305F-75FC-4338-8D7D-18C0114FE04F}">
      <dgm:prSet phldrT="[Текст]"/>
      <dgm:spPr/>
      <dgm:t>
        <a:bodyPr/>
        <a:lstStyle/>
        <a:p>
          <a:r>
            <a:rPr lang="ru-RU" dirty="0" smtClean="0"/>
            <a:t>ОУ</a:t>
          </a:r>
          <a:endParaRPr lang="ru-RU" dirty="0"/>
        </a:p>
      </dgm:t>
    </dgm:pt>
    <dgm:pt modelId="{58F9B13B-68E3-42C0-8555-16DE10F27912}" type="parTrans" cxnId="{2AD9E7C7-99A0-4A1E-BD7A-6CA292A198E7}">
      <dgm:prSet/>
      <dgm:spPr/>
      <dgm:t>
        <a:bodyPr/>
        <a:lstStyle/>
        <a:p>
          <a:endParaRPr lang="ru-RU"/>
        </a:p>
      </dgm:t>
    </dgm:pt>
    <dgm:pt modelId="{59F81EBC-12DA-40E5-9D7C-60CD9A71C5DE}" type="sibTrans" cxnId="{2AD9E7C7-99A0-4A1E-BD7A-6CA292A198E7}">
      <dgm:prSet/>
      <dgm:spPr/>
      <dgm:t>
        <a:bodyPr/>
        <a:lstStyle/>
        <a:p>
          <a:endParaRPr lang="ru-RU"/>
        </a:p>
      </dgm:t>
    </dgm:pt>
    <dgm:pt modelId="{76E92B8F-88F9-444A-8554-9D7A8E626770}">
      <dgm:prSet phldrT="[Текст]"/>
      <dgm:spPr/>
      <dgm:t>
        <a:bodyPr/>
        <a:lstStyle/>
        <a:p>
          <a:r>
            <a:rPr lang="ru-RU" dirty="0" smtClean="0"/>
            <a:t>ОУ</a:t>
          </a:r>
          <a:endParaRPr lang="ru-RU" dirty="0"/>
        </a:p>
      </dgm:t>
    </dgm:pt>
    <dgm:pt modelId="{F44EB206-94D4-4671-AF06-5D8A043314C7}" type="parTrans" cxnId="{9EA4D923-DCDA-437F-8217-51BF8D06F1BB}">
      <dgm:prSet/>
      <dgm:spPr/>
      <dgm:t>
        <a:bodyPr/>
        <a:lstStyle/>
        <a:p>
          <a:endParaRPr lang="ru-RU"/>
        </a:p>
      </dgm:t>
    </dgm:pt>
    <dgm:pt modelId="{057CD687-4C93-4369-B991-334592D98D5E}" type="sibTrans" cxnId="{9EA4D923-DCDA-437F-8217-51BF8D06F1BB}">
      <dgm:prSet/>
      <dgm:spPr/>
      <dgm:t>
        <a:bodyPr/>
        <a:lstStyle/>
        <a:p>
          <a:endParaRPr lang="ru-RU"/>
        </a:p>
      </dgm:t>
    </dgm:pt>
    <dgm:pt modelId="{7EDE9292-8E5B-4A3C-A99A-3D073184F1E0}">
      <dgm:prSet phldrT="[Текст]"/>
      <dgm:spPr/>
      <dgm:t>
        <a:bodyPr/>
        <a:lstStyle/>
        <a:p>
          <a:r>
            <a:rPr lang="ru-RU" dirty="0" smtClean="0"/>
            <a:t>ОУ</a:t>
          </a:r>
          <a:endParaRPr lang="ru-RU" dirty="0"/>
        </a:p>
      </dgm:t>
    </dgm:pt>
    <dgm:pt modelId="{6BEAEAB9-586A-499A-BF83-A5AD0EF0F6E5}" type="parTrans" cxnId="{6BC32736-D95C-4405-AD59-72C7A974FC4B}">
      <dgm:prSet/>
      <dgm:spPr/>
      <dgm:t>
        <a:bodyPr/>
        <a:lstStyle/>
        <a:p>
          <a:endParaRPr lang="ru-RU"/>
        </a:p>
      </dgm:t>
    </dgm:pt>
    <dgm:pt modelId="{3D9C18E4-76D2-4967-AABD-3DC2B761B949}" type="sibTrans" cxnId="{6BC32736-D95C-4405-AD59-72C7A974FC4B}">
      <dgm:prSet/>
      <dgm:spPr/>
      <dgm:t>
        <a:bodyPr/>
        <a:lstStyle/>
        <a:p>
          <a:endParaRPr lang="ru-RU"/>
        </a:p>
      </dgm:t>
    </dgm:pt>
    <dgm:pt modelId="{4293547B-19CA-4839-ACEF-1622164D19D6}">
      <dgm:prSet phldrT="[Текст]"/>
      <dgm:spPr/>
      <dgm:t>
        <a:bodyPr/>
        <a:lstStyle/>
        <a:p>
          <a:r>
            <a:rPr lang="ru-RU" dirty="0" smtClean="0"/>
            <a:t>ОУ</a:t>
          </a:r>
          <a:endParaRPr lang="ru-RU" dirty="0"/>
        </a:p>
      </dgm:t>
    </dgm:pt>
    <dgm:pt modelId="{D100F4C2-103E-4599-A10E-3079001A84C8}" type="parTrans" cxnId="{5C1C59EC-49BA-4A63-B4E9-FAD740CBAB39}">
      <dgm:prSet/>
      <dgm:spPr/>
      <dgm:t>
        <a:bodyPr/>
        <a:lstStyle/>
        <a:p>
          <a:endParaRPr lang="ru-RU"/>
        </a:p>
      </dgm:t>
    </dgm:pt>
    <dgm:pt modelId="{9374FA7A-C4D2-42D6-AD0B-C759887E3A1F}" type="sibTrans" cxnId="{5C1C59EC-49BA-4A63-B4E9-FAD740CBAB39}">
      <dgm:prSet/>
      <dgm:spPr/>
      <dgm:t>
        <a:bodyPr/>
        <a:lstStyle/>
        <a:p>
          <a:endParaRPr lang="ru-RU"/>
        </a:p>
      </dgm:t>
    </dgm:pt>
    <dgm:pt modelId="{426AB05A-3FF1-4ED8-972E-0E881B6EBD71}" type="pres">
      <dgm:prSet presAssocID="{79EB5E95-D94B-4575-A86F-B020086FC92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0FA393-AC41-489F-A13F-8A6720982BA9}" type="pres">
      <dgm:prSet presAssocID="{E550EEFA-537C-436C-8DFB-3EF11CE5372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28637D-F6A0-4F0F-9D7C-F91D4170D5FB}" type="pres">
      <dgm:prSet presAssocID="{E4A8CC49-BC94-4E4E-BCF8-5E7BE18F0B92}" presName="sibTrans" presStyleLbl="sibTrans2D1" presStyleIdx="0" presStyleCnt="5"/>
      <dgm:spPr/>
      <dgm:t>
        <a:bodyPr/>
        <a:lstStyle/>
        <a:p>
          <a:endParaRPr lang="ru-RU"/>
        </a:p>
      </dgm:t>
    </dgm:pt>
    <dgm:pt modelId="{31766C2D-A343-4546-BF35-6DC190CF701F}" type="pres">
      <dgm:prSet presAssocID="{E4A8CC49-BC94-4E4E-BCF8-5E7BE18F0B92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1E430E5A-AD5D-4557-8B1D-3C3EDFEA4D3A}" type="pres">
      <dgm:prSet presAssocID="{D7E7305F-75FC-4338-8D7D-18C0114FE04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3B550B-AF03-4041-BD2D-FC99E4068560}" type="pres">
      <dgm:prSet presAssocID="{59F81EBC-12DA-40E5-9D7C-60CD9A71C5DE}" presName="sibTrans" presStyleLbl="sibTrans2D1" presStyleIdx="1" presStyleCnt="5"/>
      <dgm:spPr/>
      <dgm:t>
        <a:bodyPr/>
        <a:lstStyle/>
        <a:p>
          <a:endParaRPr lang="ru-RU"/>
        </a:p>
      </dgm:t>
    </dgm:pt>
    <dgm:pt modelId="{EC4BC6CA-74BA-408B-9069-3816D0D2FCEB}" type="pres">
      <dgm:prSet presAssocID="{59F81EBC-12DA-40E5-9D7C-60CD9A71C5DE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B08088D1-A7E2-4D27-9F25-16594935E7FA}" type="pres">
      <dgm:prSet presAssocID="{76E92B8F-88F9-444A-8554-9D7A8E62677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BE3C9E-7316-40A4-B31D-E60A4DE17A7D}" type="pres">
      <dgm:prSet presAssocID="{057CD687-4C93-4369-B991-334592D98D5E}" presName="sibTrans" presStyleLbl="sibTrans2D1" presStyleIdx="2" presStyleCnt="5"/>
      <dgm:spPr/>
      <dgm:t>
        <a:bodyPr/>
        <a:lstStyle/>
        <a:p>
          <a:endParaRPr lang="ru-RU"/>
        </a:p>
      </dgm:t>
    </dgm:pt>
    <dgm:pt modelId="{0186B800-DD2B-4C5A-8BF5-28B55343D009}" type="pres">
      <dgm:prSet presAssocID="{057CD687-4C93-4369-B991-334592D98D5E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6CA85559-4610-423B-91D2-B047E36A7A0B}" type="pres">
      <dgm:prSet presAssocID="{7EDE9292-8E5B-4A3C-A99A-3D073184F1E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E1479E-BED1-46CB-B377-E81BBB240132}" type="pres">
      <dgm:prSet presAssocID="{3D9C18E4-76D2-4967-AABD-3DC2B761B949}" presName="sibTrans" presStyleLbl="sibTrans2D1" presStyleIdx="3" presStyleCnt="5"/>
      <dgm:spPr/>
      <dgm:t>
        <a:bodyPr/>
        <a:lstStyle/>
        <a:p>
          <a:endParaRPr lang="ru-RU"/>
        </a:p>
      </dgm:t>
    </dgm:pt>
    <dgm:pt modelId="{4278E812-D7F1-4A15-B79D-B0D3F73C4E5A}" type="pres">
      <dgm:prSet presAssocID="{3D9C18E4-76D2-4967-AABD-3DC2B761B949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C1FA986F-2140-4422-BCAF-CDF5BD41AFED}" type="pres">
      <dgm:prSet presAssocID="{4293547B-19CA-4839-ACEF-1622164D19D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244E9F-4FD3-42B8-B196-5544C6493280}" type="pres">
      <dgm:prSet presAssocID="{9374FA7A-C4D2-42D6-AD0B-C759887E3A1F}" presName="sibTrans" presStyleLbl="sibTrans2D1" presStyleIdx="4" presStyleCnt="5"/>
      <dgm:spPr/>
      <dgm:t>
        <a:bodyPr/>
        <a:lstStyle/>
        <a:p>
          <a:endParaRPr lang="ru-RU"/>
        </a:p>
      </dgm:t>
    </dgm:pt>
    <dgm:pt modelId="{17C91FEE-FE55-452D-94AE-EFC4F410D166}" type="pres">
      <dgm:prSet presAssocID="{9374FA7A-C4D2-42D6-AD0B-C759887E3A1F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EAAF004D-DF62-46A5-89DE-30B06CBE88B3}" type="presOf" srcId="{E4A8CC49-BC94-4E4E-BCF8-5E7BE18F0B92}" destId="{9B28637D-F6A0-4F0F-9D7C-F91D4170D5FB}" srcOrd="0" destOrd="0" presId="urn:microsoft.com/office/officeart/2005/8/layout/cycle2"/>
    <dgm:cxn modelId="{C21013E9-F2F5-4413-9B22-79D530D1E390}" type="presOf" srcId="{D7E7305F-75FC-4338-8D7D-18C0114FE04F}" destId="{1E430E5A-AD5D-4557-8B1D-3C3EDFEA4D3A}" srcOrd="0" destOrd="0" presId="urn:microsoft.com/office/officeart/2005/8/layout/cycle2"/>
    <dgm:cxn modelId="{AC02F6D0-0867-456D-9928-943B17C49C0A}" type="presOf" srcId="{057CD687-4C93-4369-B991-334592D98D5E}" destId="{ACBE3C9E-7316-40A4-B31D-E60A4DE17A7D}" srcOrd="0" destOrd="0" presId="urn:microsoft.com/office/officeart/2005/8/layout/cycle2"/>
    <dgm:cxn modelId="{32B9AB1C-7156-44FB-B80D-565C1367AF5E}" type="presOf" srcId="{E550EEFA-537C-436C-8DFB-3EF11CE53723}" destId="{FE0FA393-AC41-489F-A13F-8A6720982BA9}" srcOrd="0" destOrd="0" presId="urn:microsoft.com/office/officeart/2005/8/layout/cycle2"/>
    <dgm:cxn modelId="{6BC32736-D95C-4405-AD59-72C7A974FC4B}" srcId="{79EB5E95-D94B-4575-A86F-B020086FC926}" destId="{7EDE9292-8E5B-4A3C-A99A-3D073184F1E0}" srcOrd="3" destOrd="0" parTransId="{6BEAEAB9-586A-499A-BF83-A5AD0EF0F6E5}" sibTransId="{3D9C18E4-76D2-4967-AABD-3DC2B761B949}"/>
    <dgm:cxn modelId="{C0C0F065-0E4F-46A6-9D87-1692B4BE93E8}" srcId="{79EB5E95-D94B-4575-A86F-B020086FC926}" destId="{E550EEFA-537C-436C-8DFB-3EF11CE53723}" srcOrd="0" destOrd="0" parTransId="{BFD999ED-C92F-486F-B6D7-F8214CC755F3}" sibTransId="{E4A8CC49-BC94-4E4E-BCF8-5E7BE18F0B92}"/>
    <dgm:cxn modelId="{207489DD-4BAB-41F9-9658-113D6279709C}" type="presOf" srcId="{3D9C18E4-76D2-4967-AABD-3DC2B761B949}" destId="{4278E812-D7F1-4A15-B79D-B0D3F73C4E5A}" srcOrd="1" destOrd="0" presId="urn:microsoft.com/office/officeart/2005/8/layout/cycle2"/>
    <dgm:cxn modelId="{EDD94E40-E954-4BC8-80F7-3510DF28628D}" type="presOf" srcId="{79EB5E95-D94B-4575-A86F-B020086FC926}" destId="{426AB05A-3FF1-4ED8-972E-0E881B6EBD71}" srcOrd="0" destOrd="0" presId="urn:microsoft.com/office/officeart/2005/8/layout/cycle2"/>
    <dgm:cxn modelId="{9EA4D923-DCDA-437F-8217-51BF8D06F1BB}" srcId="{79EB5E95-D94B-4575-A86F-B020086FC926}" destId="{76E92B8F-88F9-444A-8554-9D7A8E626770}" srcOrd="2" destOrd="0" parTransId="{F44EB206-94D4-4671-AF06-5D8A043314C7}" sibTransId="{057CD687-4C93-4369-B991-334592D98D5E}"/>
    <dgm:cxn modelId="{82205390-095C-4F87-BBD2-7A34397BFD3E}" type="presOf" srcId="{9374FA7A-C4D2-42D6-AD0B-C759887E3A1F}" destId="{0E244E9F-4FD3-42B8-B196-5544C6493280}" srcOrd="0" destOrd="0" presId="urn:microsoft.com/office/officeart/2005/8/layout/cycle2"/>
    <dgm:cxn modelId="{54726932-CB38-4B93-9644-8CE78EC29809}" type="presOf" srcId="{59F81EBC-12DA-40E5-9D7C-60CD9A71C5DE}" destId="{F53B550B-AF03-4041-BD2D-FC99E4068560}" srcOrd="0" destOrd="0" presId="urn:microsoft.com/office/officeart/2005/8/layout/cycle2"/>
    <dgm:cxn modelId="{5C1C59EC-49BA-4A63-B4E9-FAD740CBAB39}" srcId="{79EB5E95-D94B-4575-A86F-B020086FC926}" destId="{4293547B-19CA-4839-ACEF-1622164D19D6}" srcOrd="4" destOrd="0" parTransId="{D100F4C2-103E-4599-A10E-3079001A84C8}" sibTransId="{9374FA7A-C4D2-42D6-AD0B-C759887E3A1F}"/>
    <dgm:cxn modelId="{3AB523A6-C17D-4DE9-A062-B1E1F8A0AD0C}" type="presOf" srcId="{76E92B8F-88F9-444A-8554-9D7A8E626770}" destId="{B08088D1-A7E2-4D27-9F25-16594935E7FA}" srcOrd="0" destOrd="0" presId="urn:microsoft.com/office/officeart/2005/8/layout/cycle2"/>
    <dgm:cxn modelId="{674E2F20-486C-4ABA-A66F-511C0834DE9D}" type="presOf" srcId="{3D9C18E4-76D2-4967-AABD-3DC2B761B949}" destId="{65E1479E-BED1-46CB-B377-E81BBB240132}" srcOrd="0" destOrd="0" presId="urn:microsoft.com/office/officeart/2005/8/layout/cycle2"/>
    <dgm:cxn modelId="{0C0766D2-B3CF-4548-A30E-1DF225CF80D8}" type="presOf" srcId="{59F81EBC-12DA-40E5-9D7C-60CD9A71C5DE}" destId="{EC4BC6CA-74BA-408B-9069-3816D0D2FCEB}" srcOrd="1" destOrd="0" presId="urn:microsoft.com/office/officeart/2005/8/layout/cycle2"/>
    <dgm:cxn modelId="{2AD9E7C7-99A0-4A1E-BD7A-6CA292A198E7}" srcId="{79EB5E95-D94B-4575-A86F-B020086FC926}" destId="{D7E7305F-75FC-4338-8D7D-18C0114FE04F}" srcOrd="1" destOrd="0" parTransId="{58F9B13B-68E3-42C0-8555-16DE10F27912}" sibTransId="{59F81EBC-12DA-40E5-9D7C-60CD9A71C5DE}"/>
    <dgm:cxn modelId="{E686BD5C-AD09-4B95-9938-061F3AE0B69A}" type="presOf" srcId="{9374FA7A-C4D2-42D6-AD0B-C759887E3A1F}" destId="{17C91FEE-FE55-452D-94AE-EFC4F410D166}" srcOrd="1" destOrd="0" presId="urn:microsoft.com/office/officeart/2005/8/layout/cycle2"/>
    <dgm:cxn modelId="{832A341C-702C-435A-9CA2-C7B3BFC6EFC4}" type="presOf" srcId="{E4A8CC49-BC94-4E4E-BCF8-5E7BE18F0B92}" destId="{31766C2D-A343-4546-BF35-6DC190CF701F}" srcOrd="1" destOrd="0" presId="urn:microsoft.com/office/officeart/2005/8/layout/cycle2"/>
    <dgm:cxn modelId="{55B8B6E6-89A0-4029-B087-84DD38BC3599}" type="presOf" srcId="{7EDE9292-8E5B-4A3C-A99A-3D073184F1E0}" destId="{6CA85559-4610-423B-91D2-B047E36A7A0B}" srcOrd="0" destOrd="0" presId="urn:microsoft.com/office/officeart/2005/8/layout/cycle2"/>
    <dgm:cxn modelId="{55A4338A-5BD3-419F-A923-E60418AB63A3}" type="presOf" srcId="{4293547B-19CA-4839-ACEF-1622164D19D6}" destId="{C1FA986F-2140-4422-BCAF-CDF5BD41AFED}" srcOrd="0" destOrd="0" presId="urn:microsoft.com/office/officeart/2005/8/layout/cycle2"/>
    <dgm:cxn modelId="{EFBB8B6F-BAB5-42C8-98AC-454D148C0259}" type="presOf" srcId="{057CD687-4C93-4369-B991-334592D98D5E}" destId="{0186B800-DD2B-4C5A-8BF5-28B55343D009}" srcOrd="1" destOrd="0" presId="urn:microsoft.com/office/officeart/2005/8/layout/cycle2"/>
    <dgm:cxn modelId="{8C6B6903-4B1A-41E0-998F-14629F09398D}" type="presParOf" srcId="{426AB05A-3FF1-4ED8-972E-0E881B6EBD71}" destId="{FE0FA393-AC41-489F-A13F-8A6720982BA9}" srcOrd="0" destOrd="0" presId="urn:microsoft.com/office/officeart/2005/8/layout/cycle2"/>
    <dgm:cxn modelId="{71724641-BC9D-4FD6-8252-1A812206C486}" type="presParOf" srcId="{426AB05A-3FF1-4ED8-972E-0E881B6EBD71}" destId="{9B28637D-F6A0-4F0F-9D7C-F91D4170D5FB}" srcOrd="1" destOrd="0" presId="urn:microsoft.com/office/officeart/2005/8/layout/cycle2"/>
    <dgm:cxn modelId="{4639C65E-864F-4DFC-9815-7A8CF0AD3065}" type="presParOf" srcId="{9B28637D-F6A0-4F0F-9D7C-F91D4170D5FB}" destId="{31766C2D-A343-4546-BF35-6DC190CF701F}" srcOrd="0" destOrd="0" presId="urn:microsoft.com/office/officeart/2005/8/layout/cycle2"/>
    <dgm:cxn modelId="{758FAC75-86CE-433C-B2C1-A28C21277E53}" type="presParOf" srcId="{426AB05A-3FF1-4ED8-972E-0E881B6EBD71}" destId="{1E430E5A-AD5D-4557-8B1D-3C3EDFEA4D3A}" srcOrd="2" destOrd="0" presId="urn:microsoft.com/office/officeart/2005/8/layout/cycle2"/>
    <dgm:cxn modelId="{91E56183-EBC8-4241-A50F-C839D006A7B8}" type="presParOf" srcId="{426AB05A-3FF1-4ED8-972E-0E881B6EBD71}" destId="{F53B550B-AF03-4041-BD2D-FC99E4068560}" srcOrd="3" destOrd="0" presId="urn:microsoft.com/office/officeart/2005/8/layout/cycle2"/>
    <dgm:cxn modelId="{2FFDCE1C-DE96-4913-9269-199F70ADE846}" type="presParOf" srcId="{F53B550B-AF03-4041-BD2D-FC99E4068560}" destId="{EC4BC6CA-74BA-408B-9069-3816D0D2FCEB}" srcOrd="0" destOrd="0" presId="urn:microsoft.com/office/officeart/2005/8/layout/cycle2"/>
    <dgm:cxn modelId="{6B8843FE-E740-4F76-9FCD-AE87BEAE9D1D}" type="presParOf" srcId="{426AB05A-3FF1-4ED8-972E-0E881B6EBD71}" destId="{B08088D1-A7E2-4D27-9F25-16594935E7FA}" srcOrd="4" destOrd="0" presId="urn:microsoft.com/office/officeart/2005/8/layout/cycle2"/>
    <dgm:cxn modelId="{4DC8E896-F64F-4D6B-A2FD-E7DFAB48EABC}" type="presParOf" srcId="{426AB05A-3FF1-4ED8-972E-0E881B6EBD71}" destId="{ACBE3C9E-7316-40A4-B31D-E60A4DE17A7D}" srcOrd="5" destOrd="0" presId="urn:microsoft.com/office/officeart/2005/8/layout/cycle2"/>
    <dgm:cxn modelId="{50D0306D-BFA1-4FB7-98A1-255080BF2B2D}" type="presParOf" srcId="{ACBE3C9E-7316-40A4-B31D-E60A4DE17A7D}" destId="{0186B800-DD2B-4C5A-8BF5-28B55343D009}" srcOrd="0" destOrd="0" presId="urn:microsoft.com/office/officeart/2005/8/layout/cycle2"/>
    <dgm:cxn modelId="{5C39C3F3-04CD-4ECD-8544-C05A7F2A82F6}" type="presParOf" srcId="{426AB05A-3FF1-4ED8-972E-0E881B6EBD71}" destId="{6CA85559-4610-423B-91D2-B047E36A7A0B}" srcOrd="6" destOrd="0" presId="urn:microsoft.com/office/officeart/2005/8/layout/cycle2"/>
    <dgm:cxn modelId="{F7B647AB-6B0B-46A0-ACA2-E11A26F24176}" type="presParOf" srcId="{426AB05A-3FF1-4ED8-972E-0E881B6EBD71}" destId="{65E1479E-BED1-46CB-B377-E81BBB240132}" srcOrd="7" destOrd="0" presId="urn:microsoft.com/office/officeart/2005/8/layout/cycle2"/>
    <dgm:cxn modelId="{3773F2C3-62C5-4535-80BB-9ECDF27C7BB9}" type="presParOf" srcId="{65E1479E-BED1-46CB-B377-E81BBB240132}" destId="{4278E812-D7F1-4A15-B79D-B0D3F73C4E5A}" srcOrd="0" destOrd="0" presId="urn:microsoft.com/office/officeart/2005/8/layout/cycle2"/>
    <dgm:cxn modelId="{AF4F27CE-446D-4C38-B736-9DCDFD6B8E38}" type="presParOf" srcId="{426AB05A-3FF1-4ED8-972E-0E881B6EBD71}" destId="{C1FA986F-2140-4422-BCAF-CDF5BD41AFED}" srcOrd="8" destOrd="0" presId="urn:microsoft.com/office/officeart/2005/8/layout/cycle2"/>
    <dgm:cxn modelId="{F88D5906-1DA1-43DE-A98F-4AB2DC222257}" type="presParOf" srcId="{426AB05A-3FF1-4ED8-972E-0E881B6EBD71}" destId="{0E244E9F-4FD3-42B8-B196-5544C6493280}" srcOrd="9" destOrd="0" presId="urn:microsoft.com/office/officeart/2005/8/layout/cycle2"/>
    <dgm:cxn modelId="{C9A4A898-77AF-47C1-8F85-25503BA000D9}" type="presParOf" srcId="{0E244E9F-4FD3-42B8-B196-5544C6493280}" destId="{17C91FEE-FE55-452D-94AE-EFC4F410D16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2834B4-0482-4100-BFDE-D188332F8174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83E197-0765-4B0D-AF9C-2895133972DF}">
      <dgm:prSet phldrT="[Текст]"/>
      <dgm:spPr/>
      <dgm:t>
        <a:bodyPr/>
        <a:lstStyle/>
        <a:p>
          <a:r>
            <a:rPr lang="ru-RU" b="1" dirty="0" smtClean="0"/>
            <a:t>3</a:t>
          </a:r>
          <a:endParaRPr lang="ru-RU" b="1" dirty="0"/>
        </a:p>
      </dgm:t>
    </dgm:pt>
    <dgm:pt modelId="{5AE05F08-5D41-4986-864F-5C7ACBBEE0F9}" type="parTrans" cxnId="{5FEFB7C5-5747-4E58-991B-4A8F26195D69}">
      <dgm:prSet/>
      <dgm:spPr/>
      <dgm:t>
        <a:bodyPr/>
        <a:lstStyle/>
        <a:p>
          <a:endParaRPr lang="ru-RU"/>
        </a:p>
      </dgm:t>
    </dgm:pt>
    <dgm:pt modelId="{3416A741-22B8-4E1C-A996-9EA7C8B09A97}" type="sibTrans" cxnId="{5FEFB7C5-5747-4E58-991B-4A8F26195D69}">
      <dgm:prSet/>
      <dgm:spPr/>
      <dgm:t>
        <a:bodyPr/>
        <a:lstStyle/>
        <a:p>
          <a:endParaRPr lang="ru-RU"/>
        </a:p>
      </dgm:t>
    </dgm:pt>
    <dgm:pt modelId="{663EF748-3D7E-488D-8741-A239470FE31A}">
      <dgm:prSet phldrT="[Текст]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b="0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rPr>
            <a:t>Доля обучающихся  10-х классов, принявших участие в процедуре независимой оценки качества знаний, от общего числа обучающихся 10 классов не менее 80%.</a:t>
          </a:r>
          <a:endParaRPr lang="ru-RU" b="0" dirty="0"/>
        </a:p>
      </dgm:t>
    </dgm:pt>
    <dgm:pt modelId="{2AE2DDB0-E635-4BF7-8F11-D6AE65EAD13A}" type="parTrans" cxnId="{E87E10B2-BBAB-400F-8773-BE41E919A18C}">
      <dgm:prSet/>
      <dgm:spPr/>
      <dgm:t>
        <a:bodyPr/>
        <a:lstStyle/>
        <a:p>
          <a:endParaRPr lang="ru-RU"/>
        </a:p>
      </dgm:t>
    </dgm:pt>
    <dgm:pt modelId="{F365C66A-183F-484A-A970-3E0AD9764433}" type="sibTrans" cxnId="{E87E10B2-BBAB-400F-8773-BE41E919A18C}">
      <dgm:prSet/>
      <dgm:spPr/>
      <dgm:t>
        <a:bodyPr/>
        <a:lstStyle/>
        <a:p>
          <a:endParaRPr lang="ru-RU"/>
        </a:p>
      </dgm:t>
    </dgm:pt>
    <dgm:pt modelId="{C0CF1F19-0FCA-4694-A02C-B4068FA9C804}">
      <dgm:prSet phldrT="[Текст]"/>
      <dgm:spPr/>
      <dgm:t>
        <a:bodyPr/>
        <a:lstStyle/>
        <a:p>
          <a:r>
            <a:rPr lang="ru-RU" b="1" dirty="0" smtClean="0"/>
            <a:t>5</a:t>
          </a:r>
          <a:endParaRPr lang="ru-RU" b="1" dirty="0"/>
        </a:p>
      </dgm:t>
    </dgm:pt>
    <dgm:pt modelId="{CC367AE6-C63F-4CA2-884E-8781FDBA70B4}" type="parTrans" cxnId="{C52CE383-BD4C-4E62-B46E-27BCB31D26CB}">
      <dgm:prSet/>
      <dgm:spPr/>
      <dgm:t>
        <a:bodyPr/>
        <a:lstStyle/>
        <a:p>
          <a:endParaRPr lang="ru-RU"/>
        </a:p>
      </dgm:t>
    </dgm:pt>
    <dgm:pt modelId="{2F655EFD-AD55-4EC7-8CCD-4467EC375716}" type="sibTrans" cxnId="{C52CE383-BD4C-4E62-B46E-27BCB31D26CB}">
      <dgm:prSet/>
      <dgm:spPr/>
      <dgm:t>
        <a:bodyPr/>
        <a:lstStyle/>
        <a:p>
          <a:endParaRPr lang="ru-RU"/>
        </a:p>
      </dgm:t>
    </dgm:pt>
    <dgm:pt modelId="{8D1F0EDD-7CFA-434B-9B70-7FC581322E3C}">
      <dgm:prSet phldrT="[Текст]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b="0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rPr>
            <a:t>Доля выпускников, поступивших в образовательные организации высшего образования по </a:t>
          </a:r>
          <a:r>
            <a:rPr lang="ru-RU" b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rPr>
            <a:t>соответствующему профилю, от </a:t>
          </a:r>
          <a:r>
            <a:rPr lang="ru-RU" b="0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rPr>
            <a:t>общего числа выпускников организации не менее 60 %.</a:t>
          </a:r>
          <a:endParaRPr lang="ru-RU" b="0" dirty="0"/>
        </a:p>
      </dgm:t>
    </dgm:pt>
    <dgm:pt modelId="{9B8C2A4D-8512-4A48-8301-A05ABD693682}" type="parTrans" cxnId="{264E21DC-EF89-4812-9F06-4A3F8005875F}">
      <dgm:prSet/>
      <dgm:spPr/>
      <dgm:t>
        <a:bodyPr/>
        <a:lstStyle/>
        <a:p>
          <a:endParaRPr lang="ru-RU"/>
        </a:p>
      </dgm:t>
    </dgm:pt>
    <dgm:pt modelId="{2D390C69-A8C2-4628-BF62-C5483A422CDD}" type="sibTrans" cxnId="{264E21DC-EF89-4812-9F06-4A3F8005875F}">
      <dgm:prSet/>
      <dgm:spPr/>
      <dgm:t>
        <a:bodyPr/>
        <a:lstStyle/>
        <a:p>
          <a:endParaRPr lang="ru-RU"/>
        </a:p>
      </dgm:t>
    </dgm:pt>
    <dgm:pt modelId="{2F2B36FD-A596-4C4A-9681-D29BAE283CE6}">
      <dgm:prSet phldrT="[Текст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6</a:t>
          </a:r>
          <a:endParaRPr lang="ru-RU" b="1" dirty="0">
            <a:solidFill>
              <a:srgbClr val="002060"/>
            </a:solidFill>
          </a:endParaRPr>
        </a:p>
      </dgm:t>
    </dgm:pt>
    <dgm:pt modelId="{81930F2B-7D9B-4059-BDDE-8150148FBC88}" type="parTrans" cxnId="{23B612F0-FD8F-4198-B2D7-5EAD24B801E8}">
      <dgm:prSet/>
      <dgm:spPr/>
      <dgm:t>
        <a:bodyPr/>
        <a:lstStyle/>
        <a:p>
          <a:endParaRPr lang="ru-RU"/>
        </a:p>
      </dgm:t>
    </dgm:pt>
    <dgm:pt modelId="{C5870EA6-9603-4FCA-A7F2-92B79479AA85}" type="sibTrans" cxnId="{23B612F0-FD8F-4198-B2D7-5EAD24B801E8}">
      <dgm:prSet/>
      <dgm:spPr/>
      <dgm:t>
        <a:bodyPr/>
        <a:lstStyle/>
        <a:p>
          <a:endParaRPr lang="ru-RU"/>
        </a:p>
      </dgm:t>
    </dgm:pt>
    <dgm:pt modelId="{B9070644-D8B6-4DFE-8DB1-9D4C11C2B1FA}">
      <dgm:prSet phldrT="[Текст]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b="0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rPr>
            <a:t>Отсутствие обоснованных жалоб родителей и замечаний со стороны органов государственного контроля.</a:t>
          </a:r>
          <a:endParaRPr lang="ru-RU" b="0" dirty="0"/>
        </a:p>
      </dgm:t>
    </dgm:pt>
    <dgm:pt modelId="{569B5C50-9A74-4175-B8E2-E0EA020EEA16}" type="parTrans" cxnId="{7A7B9F79-BD13-435D-937F-6B74AE5F72D6}">
      <dgm:prSet/>
      <dgm:spPr/>
      <dgm:t>
        <a:bodyPr/>
        <a:lstStyle/>
        <a:p>
          <a:endParaRPr lang="ru-RU"/>
        </a:p>
      </dgm:t>
    </dgm:pt>
    <dgm:pt modelId="{BA39E620-ADAF-436F-9717-2C901A5D3DAC}" type="sibTrans" cxnId="{7A7B9F79-BD13-435D-937F-6B74AE5F72D6}">
      <dgm:prSet/>
      <dgm:spPr/>
      <dgm:t>
        <a:bodyPr/>
        <a:lstStyle/>
        <a:p>
          <a:endParaRPr lang="ru-RU"/>
        </a:p>
      </dgm:t>
    </dgm:pt>
    <dgm:pt modelId="{747936DA-5F97-4A75-923A-DE49004AC770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4</a:t>
          </a:r>
          <a:endParaRPr lang="ru-RU" b="1" dirty="0">
            <a:solidFill>
              <a:srgbClr val="002060"/>
            </a:solidFill>
          </a:endParaRPr>
        </a:p>
      </dgm:t>
    </dgm:pt>
    <dgm:pt modelId="{F5021735-5AAF-41B7-84C1-55CB8866F62C}" type="parTrans" cxnId="{57129BB3-402A-4DD3-A85F-24F845D036C3}">
      <dgm:prSet/>
      <dgm:spPr/>
      <dgm:t>
        <a:bodyPr/>
        <a:lstStyle/>
        <a:p>
          <a:endParaRPr lang="ru-RU"/>
        </a:p>
      </dgm:t>
    </dgm:pt>
    <dgm:pt modelId="{58C84652-2D5A-4CA9-80EA-480CC12F1A6F}" type="sibTrans" cxnId="{57129BB3-402A-4DD3-A85F-24F845D036C3}">
      <dgm:prSet/>
      <dgm:spPr/>
      <dgm:t>
        <a:bodyPr/>
        <a:lstStyle/>
        <a:p>
          <a:endParaRPr lang="ru-RU"/>
        </a:p>
      </dgm:t>
    </dgm:pt>
    <dgm:pt modelId="{273B187B-D5A3-4856-B178-4B8088280283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2</a:t>
          </a:r>
          <a:endParaRPr lang="ru-RU" b="1" dirty="0">
            <a:solidFill>
              <a:schemeClr val="tx2">
                <a:lumMod val="75000"/>
              </a:schemeClr>
            </a:solidFill>
          </a:endParaRPr>
        </a:p>
      </dgm:t>
    </dgm:pt>
    <dgm:pt modelId="{9069C45B-1E90-4745-8716-1CC0845BC9B2}" type="parTrans" cxnId="{A2191318-A672-4F3E-B0FB-160191D7AEC9}">
      <dgm:prSet/>
      <dgm:spPr/>
      <dgm:t>
        <a:bodyPr/>
        <a:lstStyle/>
        <a:p>
          <a:endParaRPr lang="ru-RU"/>
        </a:p>
      </dgm:t>
    </dgm:pt>
    <dgm:pt modelId="{CA5B6147-8604-4D5F-B6C3-1F817DFB7971}" type="sibTrans" cxnId="{A2191318-A672-4F3E-B0FB-160191D7AEC9}">
      <dgm:prSet/>
      <dgm:spPr/>
      <dgm:t>
        <a:bodyPr/>
        <a:lstStyle/>
        <a:p>
          <a:endParaRPr lang="ru-RU"/>
        </a:p>
      </dgm:t>
    </dgm:pt>
    <dgm:pt modelId="{5B1EB97A-15B4-410E-84A1-508744F98F76}">
      <dgm:prSet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1</a:t>
          </a:r>
          <a:endParaRPr lang="ru-RU" b="1" dirty="0">
            <a:solidFill>
              <a:schemeClr val="bg1"/>
            </a:solidFill>
          </a:endParaRPr>
        </a:p>
      </dgm:t>
    </dgm:pt>
    <dgm:pt modelId="{0391D403-3DF7-4A01-A06E-9EC73458D665}" type="parTrans" cxnId="{F1081145-82E6-4BE5-8D7A-DF460A9A0FB5}">
      <dgm:prSet/>
      <dgm:spPr/>
      <dgm:t>
        <a:bodyPr/>
        <a:lstStyle/>
        <a:p>
          <a:endParaRPr lang="ru-RU"/>
        </a:p>
      </dgm:t>
    </dgm:pt>
    <dgm:pt modelId="{37A41AD1-EB7D-4C1B-A218-3D60F7A9BC9A}" type="sibTrans" cxnId="{F1081145-82E6-4BE5-8D7A-DF460A9A0FB5}">
      <dgm:prSet/>
      <dgm:spPr/>
      <dgm:t>
        <a:bodyPr/>
        <a:lstStyle/>
        <a:p>
          <a:endParaRPr lang="ru-RU"/>
        </a:p>
      </dgm:t>
    </dgm:pt>
    <dgm:pt modelId="{B11CFC60-D600-40EB-9427-BABB3B40A570}">
      <dgm:prSet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b="0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rPr>
            <a:t>Доля выпускников, успешно прошедших  государственную (итоговую) аттестацию, от общего числа выпускников  не менее 98%.</a:t>
          </a:r>
          <a:endParaRPr lang="ru-RU" b="0" dirty="0"/>
        </a:p>
      </dgm:t>
    </dgm:pt>
    <dgm:pt modelId="{EA0C2E25-E92F-4ADA-BD96-92E535DAA549}" type="parTrans" cxnId="{81F25DE7-C66E-41E7-BB56-DDA79F56A37B}">
      <dgm:prSet/>
      <dgm:spPr/>
      <dgm:t>
        <a:bodyPr/>
        <a:lstStyle/>
        <a:p>
          <a:endParaRPr lang="ru-RU"/>
        </a:p>
      </dgm:t>
    </dgm:pt>
    <dgm:pt modelId="{D8874D49-37A2-42BF-BD9C-DB56398BB4C4}" type="sibTrans" cxnId="{81F25DE7-C66E-41E7-BB56-DDA79F56A37B}">
      <dgm:prSet/>
      <dgm:spPr/>
      <dgm:t>
        <a:bodyPr/>
        <a:lstStyle/>
        <a:p>
          <a:endParaRPr lang="ru-RU"/>
        </a:p>
      </dgm:t>
    </dgm:pt>
    <dgm:pt modelId="{CC589EEE-94EC-4603-9437-441344BBFB74}">
      <dgm:prSet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b="0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rPr>
            <a:t>Доля выпускников, получивших по профильным предметам на ЕГЭ баллы не ниже среднего по городу, от числа выпускников, сдававших экзамены по профильным предметам не менее 80%.</a:t>
          </a:r>
          <a:endParaRPr lang="ru-RU" b="0" dirty="0"/>
        </a:p>
      </dgm:t>
    </dgm:pt>
    <dgm:pt modelId="{A1A0DC78-E569-4EC4-A102-954378F41B50}" type="parTrans" cxnId="{6314358A-5FFB-4BAD-BB37-4DAE8AB11DEA}">
      <dgm:prSet/>
      <dgm:spPr/>
      <dgm:t>
        <a:bodyPr/>
        <a:lstStyle/>
        <a:p>
          <a:endParaRPr lang="ru-RU"/>
        </a:p>
      </dgm:t>
    </dgm:pt>
    <dgm:pt modelId="{989E70D2-947E-44AC-ACB9-F479A4C36A38}" type="sibTrans" cxnId="{6314358A-5FFB-4BAD-BB37-4DAE8AB11DEA}">
      <dgm:prSet/>
      <dgm:spPr/>
      <dgm:t>
        <a:bodyPr/>
        <a:lstStyle/>
        <a:p>
          <a:endParaRPr lang="ru-RU"/>
        </a:p>
      </dgm:t>
    </dgm:pt>
    <dgm:pt modelId="{74BFD09B-1FFD-40E3-95FF-6A43854481A4}">
      <dgm:prSet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b="0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rPr>
            <a:t>Наличие обучающихся - победителей и призеров регионального и заключительного этапов Всероссийской олимпиады школьников, других всероссийских и международных олимпиад и конкурсов.</a:t>
          </a:r>
          <a:endParaRPr lang="ru-RU" b="0" dirty="0"/>
        </a:p>
      </dgm:t>
    </dgm:pt>
    <dgm:pt modelId="{8132A4D0-6643-4064-AA1D-499BEF30B859}" type="parTrans" cxnId="{C0E5F5CB-E7A0-4FD4-8B5D-2ACAD5436E40}">
      <dgm:prSet/>
      <dgm:spPr/>
      <dgm:t>
        <a:bodyPr/>
        <a:lstStyle/>
        <a:p>
          <a:endParaRPr lang="ru-RU"/>
        </a:p>
      </dgm:t>
    </dgm:pt>
    <dgm:pt modelId="{E511541B-6B88-41C6-A380-9E637C51D0A4}" type="sibTrans" cxnId="{C0E5F5CB-E7A0-4FD4-8B5D-2ACAD5436E40}">
      <dgm:prSet/>
      <dgm:spPr/>
      <dgm:t>
        <a:bodyPr/>
        <a:lstStyle/>
        <a:p>
          <a:endParaRPr lang="ru-RU"/>
        </a:p>
      </dgm:t>
    </dgm:pt>
    <dgm:pt modelId="{331DF581-9B1D-4510-8F25-65BA0846D0A4}" type="pres">
      <dgm:prSet presAssocID="{882834B4-0482-4100-BFDE-D188332F817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0CAB93-F99E-42CF-BA73-AB988733F5A5}" type="pres">
      <dgm:prSet presAssocID="{5B1EB97A-15B4-410E-84A1-508744F98F76}" presName="composite" presStyleCnt="0"/>
      <dgm:spPr/>
    </dgm:pt>
    <dgm:pt modelId="{88893756-194E-4696-9A5A-CE2308B7FA67}" type="pres">
      <dgm:prSet presAssocID="{5B1EB97A-15B4-410E-84A1-508744F98F76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80AD86-B66C-4AF4-BC12-88D7C19BB4F4}" type="pres">
      <dgm:prSet presAssocID="{5B1EB97A-15B4-410E-84A1-508744F98F76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2B4BD8-99CB-4C70-A200-0BB24EB8906F}" type="pres">
      <dgm:prSet presAssocID="{37A41AD1-EB7D-4C1B-A218-3D60F7A9BC9A}" presName="sp" presStyleCnt="0"/>
      <dgm:spPr/>
    </dgm:pt>
    <dgm:pt modelId="{0F544885-B672-42AE-B8D2-D1A427E74174}" type="pres">
      <dgm:prSet presAssocID="{273B187B-D5A3-4856-B178-4B8088280283}" presName="composite" presStyleCnt="0"/>
      <dgm:spPr/>
    </dgm:pt>
    <dgm:pt modelId="{5800C599-8323-4E6F-8D0B-E52B9AF5D9BB}" type="pres">
      <dgm:prSet presAssocID="{273B187B-D5A3-4856-B178-4B8088280283}" presName="parentText" presStyleLbl="alignNode1" presStyleIdx="1" presStyleCnt="6" custLinFactNeighborX="0" custLinFactNeighborY="-92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13FD6E-BF1D-4BED-9645-FB2F8BAFA90D}" type="pres">
      <dgm:prSet presAssocID="{273B187B-D5A3-4856-B178-4B8088280283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7CADB9-D9AE-4300-AF1B-5CD4AF37C390}" type="pres">
      <dgm:prSet presAssocID="{CA5B6147-8604-4D5F-B6C3-1F817DFB7971}" presName="sp" presStyleCnt="0"/>
      <dgm:spPr/>
    </dgm:pt>
    <dgm:pt modelId="{6C862409-25C9-429C-B8FC-FEBB0FFED519}" type="pres">
      <dgm:prSet presAssocID="{7083E197-0765-4B0D-AF9C-2895133972DF}" presName="composite" presStyleCnt="0"/>
      <dgm:spPr/>
    </dgm:pt>
    <dgm:pt modelId="{7A6362C2-382A-413D-B4CB-10B6B905EC74}" type="pres">
      <dgm:prSet presAssocID="{7083E197-0765-4B0D-AF9C-2895133972DF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3F351C-B2DD-4510-BA29-B6F43F545ADE}" type="pres">
      <dgm:prSet presAssocID="{7083E197-0765-4B0D-AF9C-2895133972DF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4C16AD-44A0-4332-B370-886B4060389D}" type="pres">
      <dgm:prSet presAssocID="{3416A741-22B8-4E1C-A996-9EA7C8B09A97}" presName="sp" presStyleCnt="0"/>
      <dgm:spPr/>
    </dgm:pt>
    <dgm:pt modelId="{D21C6672-53DA-49AE-9AB1-ABBF057B26DD}" type="pres">
      <dgm:prSet presAssocID="{747936DA-5F97-4A75-923A-DE49004AC770}" presName="composite" presStyleCnt="0"/>
      <dgm:spPr/>
    </dgm:pt>
    <dgm:pt modelId="{BCD5CE98-8B3E-4A10-830D-9CD9C805FDDF}" type="pres">
      <dgm:prSet presAssocID="{747936DA-5F97-4A75-923A-DE49004AC770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487F67-FFC4-4B5F-9737-B8A5286F91A3}" type="pres">
      <dgm:prSet presAssocID="{747936DA-5F97-4A75-923A-DE49004AC770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39FFF0-45B6-4683-B920-78FABB686DB6}" type="pres">
      <dgm:prSet presAssocID="{58C84652-2D5A-4CA9-80EA-480CC12F1A6F}" presName="sp" presStyleCnt="0"/>
      <dgm:spPr/>
    </dgm:pt>
    <dgm:pt modelId="{6BC16913-0C8A-415B-9350-1FE69BDF8429}" type="pres">
      <dgm:prSet presAssocID="{C0CF1F19-0FCA-4694-A02C-B4068FA9C804}" presName="composite" presStyleCnt="0"/>
      <dgm:spPr/>
    </dgm:pt>
    <dgm:pt modelId="{416CBD56-06F7-4C7E-AE8F-491B6E18E9B6}" type="pres">
      <dgm:prSet presAssocID="{C0CF1F19-0FCA-4694-A02C-B4068FA9C804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BF86A0-4F74-4461-BF3C-D36179E0B13D}" type="pres">
      <dgm:prSet presAssocID="{C0CF1F19-0FCA-4694-A02C-B4068FA9C804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DAC319-F6D8-4079-B2BA-67843DEFCE47}" type="pres">
      <dgm:prSet presAssocID="{2F655EFD-AD55-4EC7-8CCD-4467EC375716}" presName="sp" presStyleCnt="0"/>
      <dgm:spPr/>
    </dgm:pt>
    <dgm:pt modelId="{A614EC0A-C4A8-4AE6-A611-B62D6EF50D3D}" type="pres">
      <dgm:prSet presAssocID="{2F2B36FD-A596-4C4A-9681-D29BAE283CE6}" presName="composite" presStyleCnt="0"/>
      <dgm:spPr/>
    </dgm:pt>
    <dgm:pt modelId="{C4DD4034-9215-4062-8B7B-9339E5F64B2D}" type="pres">
      <dgm:prSet presAssocID="{2F2B36FD-A596-4C4A-9681-D29BAE283CE6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DF53B3-A2FE-45ED-80DD-8DED6F66AB2B}" type="pres">
      <dgm:prSet presAssocID="{2F2B36FD-A596-4C4A-9681-D29BAE283CE6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C812E9-CA7C-4E98-967D-FC7D719D70B5}" type="presOf" srcId="{882834B4-0482-4100-BFDE-D188332F8174}" destId="{331DF581-9B1D-4510-8F25-65BA0846D0A4}" srcOrd="0" destOrd="0" presId="urn:microsoft.com/office/officeart/2005/8/layout/chevron2"/>
    <dgm:cxn modelId="{5FEFB7C5-5747-4E58-991B-4A8F26195D69}" srcId="{882834B4-0482-4100-BFDE-D188332F8174}" destId="{7083E197-0765-4B0D-AF9C-2895133972DF}" srcOrd="2" destOrd="0" parTransId="{5AE05F08-5D41-4986-864F-5C7ACBBEE0F9}" sibTransId="{3416A741-22B8-4E1C-A996-9EA7C8B09A97}"/>
    <dgm:cxn modelId="{F1081145-82E6-4BE5-8D7A-DF460A9A0FB5}" srcId="{882834B4-0482-4100-BFDE-D188332F8174}" destId="{5B1EB97A-15B4-410E-84A1-508744F98F76}" srcOrd="0" destOrd="0" parTransId="{0391D403-3DF7-4A01-A06E-9EC73458D665}" sibTransId="{37A41AD1-EB7D-4C1B-A218-3D60F7A9BC9A}"/>
    <dgm:cxn modelId="{05B628DD-E2BD-49B5-B415-AFB958AD0308}" type="presOf" srcId="{74BFD09B-1FFD-40E3-95FF-6A43854481A4}" destId="{6A487F67-FFC4-4B5F-9737-B8A5286F91A3}" srcOrd="0" destOrd="0" presId="urn:microsoft.com/office/officeart/2005/8/layout/chevron2"/>
    <dgm:cxn modelId="{57129BB3-402A-4DD3-A85F-24F845D036C3}" srcId="{882834B4-0482-4100-BFDE-D188332F8174}" destId="{747936DA-5F97-4A75-923A-DE49004AC770}" srcOrd="3" destOrd="0" parTransId="{F5021735-5AAF-41B7-84C1-55CB8866F62C}" sibTransId="{58C84652-2D5A-4CA9-80EA-480CC12F1A6F}"/>
    <dgm:cxn modelId="{478A68FB-277E-46E0-9A42-13D2E6814803}" type="presOf" srcId="{2F2B36FD-A596-4C4A-9681-D29BAE283CE6}" destId="{C4DD4034-9215-4062-8B7B-9339E5F64B2D}" srcOrd="0" destOrd="0" presId="urn:microsoft.com/office/officeart/2005/8/layout/chevron2"/>
    <dgm:cxn modelId="{7A7B9F79-BD13-435D-937F-6B74AE5F72D6}" srcId="{2F2B36FD-A596-4C4A-9681-D29BAE283CE6}" destId="{B9070644-D8B6-4DFE-8DB1-9D4C11C2B1FA}" srcOrd="0" destOrd="0" parTransId="{569B5C50-9A74-4175-B8E2-E0EA020EEA16}" sibTransId="{BA39E620-ADAF-436F-9717-2C901A5D3DAC}"/>
    <dgm:cxn modelId="{6A2CD1BC-7190-47E8-B19D-99292EA8D4DB}" type="presOf" srcId="{B9070644-D8B6-4DFE-8DB1-9D4C11C2B1FA}" destId="{B3DF53B3-A2FE-45ED-80DD-8DED6F66AB2B}" srcOrd="0" destOrd="0" presId="urn:microsoft.com/office/officeart/2005/8/layout/chevron2"/>
    <dgm:cxn modelId="{264E21DC-EF89-4812-9F06-4A3F8005875F}" srcId="{C0CF1F19-0FCA-4694-A02C-B4068FA9C804}" destId="{8D1F0EDD-7CFA-434B-9B70-7FC581322E3C}" srcOrd="0" destOrd="0" parTransId="{9B8C2A4D-8512-4A48-8301-A05ABD693682}" sibTransId="{2D390C69-A8C2-4628-BF62-C5483A422CDD}"/>
    <dgm:cxn modelId="{E87E10B2-BBAB-400F-8773-BE41E919A18C}" srcId="{7083E197-0765-4B0D-AF9C-2895133972DF}" destId="{663EF748-3D7E-488D-8741-A239470FE31A}" srcOrd="0" destOrd="0" parTransId="{2AE2DDB0-E635-4BF7-8F11-D6AE65EAD13A}" sibTransId="{F365C66A-183F-484A-A970-3E0AD9764433}"/>
    <dgm:cxn modelId="{C52CE383-BD4C-4E62-B46E-27BCB31D26CB}" srcId="{882834B4-0482-4100-BFDE-D188332F8174}" destId="{C0CF1F19-0FCA-4694-A02C-B4068FA9C804}" srcOrd="4" destOrd="0" parTransId="{CC367AE6-C63F-4CA2-884E-8781FDBA70B4}" sibTransId="{2F655EFD-AD55-4EC7-8CCD-4467EC375716}"/>
    <dgm:cxn modelId="{BF321EAB-85FF-442F-959D-6D45635EDFF5}" type="presOf" srcId="{663EF748-3D7E-488D-8741-A239470FE31A}" destId="{363F351C-B2DD-4510-BA29-B6F43F545ADE}" srcOrd="0" destOrd="0" presId="urn:microsoft.com/office/officeart/2005/8/layout/chevron2"/>
    <dgm:cxn modelId="{4EE290B7-D657-4BA9-BFC0-55ACA5F4AC0D}" type="presOf" srcId="{8D1F0EDD-7CFA-434B-9B70-7FC581322E3C}" destId="{59BF86A0-4F74-4461-BF3C-D36179E0B13D}" srcOrd="0" destOrd="0" presId="urn:microsoft.com/office/officeart/2005/8/layout/chevron2"/>
    <dgm:cxn modelId="{A2191318-A672-4F3E-B0FB-160191D7AEC9}" srcId="{882834B4-0482-4100-BFDE-D188332F8174}" destId="{273B187B-D5A3-4856-B178-4B8088280283}" srcOrd="1" destOrd="0" parTransId="{9069C45B-1E90-4745-8716-1CC0845BC9B2}" sibTransId="{CA5B6147-8604-4D5F-B6C3-1F817DFB7971}"/>
    <dgm:cxn modelId="{2979FF95-F4C9-4018-88D1-BAE2C5329A80}" type="presOf" srcId="{CC589EEE-94EC-4603-9437-441344BBFB74}" destId="{F413FD6E-BF1D-4BED-9645-FB2F8BAFA90D}" srcOrd="0" destOrd="0" presId="urn:microsoft.com/office/officeart/2005/8/layout/chevron2"/>
    <dgm:cxn modelId="{4F3B8264-32F9-4727-BBD5-41327C2BE150}" type="presOf" srcId="{B11CFC60-D600-40EB-9427-BABB3B40A570}" destId="{CC80AD86-B66C-4AF4-BC12-88D7C19BB4F4}" srcOrd="0" destOrd="0" presId="urn:microsoft.com/office/officeart/2005/8/layout/chevron2"/>
    <dgm:cxn modelId="{B46F3975-F1DE-4100-B7F6-2B70F92A07B3}" type="presOf" srcId="{5B1EB97A-15B4-410E-84A1-508744F98F76}" destId="{88893756-194E-4696-9A5A-CE2308B7FA67}" srcOrd="0" destOrd="0" presId="urn:microsoft.com/office/officeart/2005/8/layout/chevron2"/>
    <dgm:cxn modelId="{6314358A-5FFB-4BAD-BB37-4DAE8AB11DEA}" srcId="{273B187B-D5A3-4856-B178-4B8088280283}" destId="{CC589EEE-94EC-4603-9437-441344BBFB74}" srcOrd="0" destOrd="0" parTransId="{A1A0DC78-E569-4EC4-A102-954378F41B50}" sibTransId="{989E70D2-947E-44AC-ACB9-F479A4C36A38}"/>
    <dgm:cxn modelId="{81F25DE7-C66E-41E7-BB56-DDA79F56A37B}" srcId="{5B1EB97A-15B4-410E-84A1-508744F98F76}" destId="{B11CFC60-D600-40EB-9427-BABB3B40A570}" srcOrd="0" destOrd="0" parTransId="{EA0C2E25-E92F-4ADA-BD96-92E535DAA549}" sibTransId="{D8874D49-37A2-42BF-BD9C-DB56398BB4C4}"/>
    <dgm:cxn modelId="{57DD5500-4D49-43B7-8648-A5BD290BE63C}" type="presOf" srcId="{273B187B-D5A3-4856-B178-4B8088280283}" destId="{5800C599-8323-4E6F-8D0B-E52B9AF5D9BB}" srcOrd="0" destOrd="0" presId="urn:microsoft.com/office/officeart/2005/8/layout/chevron2"/>
    <dgm:cxn modelId="{1B69E884-ED22-40D1-8AE2-8ABB62DE263A}" type="presOf" srcId="{747936DA-5F97-4A75-923A-DE49004AC770}" destId="{BCD5CE98-8B3E-4A10-830D-9CD9C805FDDF}" srcOrd="0" destOrd="0" presId="urn:microsoft.com/office/officeart/2005/8/layout/chevron2"/>
    <dgm:cxn modelId="{9D615CE5-3D93-4E7D-99D3-1DEF4EDCD533}" type="presOf" srcId="{7083E197-0765-4B0D-AF9C-2895133972DF}" destId="{7A6362C2-382A-413D-B4CB-10B6B905EC74}" srcOrd="0" destOrd="0" presId="urn:microsoft.com/office/officeart/2005/8/layout/chevron2"/>
    <dgm:cxn modelId="{23B612F0-FD8F-4198-B2D7-5EAD24B801E8}" srcId="{882834B4-0482-4100-BFDE-D188332F8174}" destId="{2F2B36FD-A596-4C4A-9681-D29BAE283CE6}" srcOrd="5" destOrd="0" parTransId="{81930F2B-7D9B-4059-BDDE-8150148FBC88}" sibTransId="{C5870EA6-9603-4FCA-A7F2-92B79479AA85}"/>
    <dgm:cxn modelId="{C0E5F5CB-E7A0-4FD4-8B5D-2ACAD5436E40}" srcId="{747936DA-5F97-4A75-923A-DE49004AC770}" destId="{74BFD09B-1FFD-40E3-95FF-6A43854481A4}" srcOrd="0" destOrd="0" parTransId="{8132A4D0-6643-4064-AA1D-499BEF30B859}" sibTransId="{E511541B-6B88-41C6-A380-9E637C51D0A4}"/>
    <dgm:cxn modelId="{859C1214-5517-499A-BE68-AF3E68F34CCF}" type="presOf" srcId="{C0CF1F19-0FCA-4694-A02C-B4068FA9C804}" destId="{416CBD56-06F7-4C7E-AE8F-491B6E18E9B6}" srcOrd="0" destOrd="0" presId="urn:microsoft.com/office/officeart/2005/8/layout/chevron2"/>
    <dgm:cxn modelId="{DB7AC4CD-9133-4AA6-A6E1-45514F42121D}" type="presParOf" srcId="{331DF581-9B1D-4510-8F25-65BA0846D0A4}" destId="{190CAB93-F99E-42CF-BA73-AB988733F5A5}" srcOrd="0" destOrd="0" presId="urn:microsoft.com/office/officeart/2005/8/layout/chevron2"/>
    <dgm:cxn modelId="{A668C943-E95D-4951-BA1F-349FBBDA4C43}" type="presParOf" srcId="{190CAB93-F99E-42CF-BA73-AB988733F5A5}" destId="{88893756-194E-4696-9A5A-CE2308B7FA67}" srcOrd="0" destOrd="0" presId="urn:microsoft.com/office/officeart/2005/8/layout/chevron2"/>
    <dgm:cxn modelId="{05AA72DA-15E3-41B3-8C08-48548280BB5A}" type="presParOf" srcId="{190CAB93-F99E-42CF-BA73-AB988733F5A5}" destId="{CC80AD86-B66C-4AF4-BC12-88D7C19BB4F4}" srcOrd="1" destOrd="0" presId="urn:microsoft.com/office/officeart/2005/8/layout/chevron2"/>
    <dgm:cxn modelId="{CCBB43FA-B020-4BDE-8654-F5E29134F217}" type="presParOf" srcId="{331DF581-9B1D-4510-8F25-65BA0846D0A4}" destId="{D22B4BD8-99CB-4C70-A200-0BB24EB8906F}" srcOrd="1" destOrd="0" presId="urn:microsoft.com/office/officeart/2005/8/layout/chevron2"/>
    <dgm:cxn modelId="{8E180CD5-6FDE-42B0-B8A3-D097C0AEAB48}" type="presParOf" srcId="{331DF581-9B1D-4510-8F25-65BA0846D0A4}" destId="{0F544885-B672-42AE-B8D2-D1A427E74174}" srcOrd="2" destOrd="0" presId="urn:microsoft.com/office/officeart/2005/8/layout/chevron2"/>
    <dgm:cxn modelId="{30D55A40-FFAF-4CD7-BA9F-252F4F097E04}" type="presParOf" srcId="{0F544885-B672-42AE-B8D2-D1A427E74174}" destId="{5800C599-8323-4E6F-8D0B-E52B9AF5D9BB}" srcOrd="0" destOrd="0" presId="urn:microsoft.com/office/officeart/2005/8/layout/chevron2"/>
    <dgm:cxn modelId="{B3EC263F-762D-42D0-932A-E90836F774F8}" type="presParOf" srcId="{0F544885-B672-42AE-B8D2-D1A427E74174}" destId="{F413FD6E-BF1D-4BED-9645-FB2F8BAFA90D}" srcOrd="1" destOrd="0" presId="urn:microsoft.com/office/officeart/2005/8/layout/chevron2"/>
    <dgm:cxn modelId="{C8FAEB51-3186-4DDB-ABC1-A41110152ECE}" type="presParOf" srcId="{331DF581-9B1D-4510-8F25-65BA0846D0A4}" destId="{BC7CADB9-D9AE-4300-AF1B-5CD4AF37C390}" srcOrd="3" destOrd="0" presId="urn:microsoft.com/office/officeart/2005/8/layout/chevron2"/>
    <dgm:cxn modelId="{2D36C089-696F-4B6C-9607-EC57DC9C65CA}" type="presParOf" srcId="{331DF581-9B1D-4510-8F25-65BA0846D0A4}" destId="{6C862409-25C9-429C-B8FC-FEBB0FFED519}" srcOrd="4" destOrd="0" presId="urn:microsoft.com/office/officeart/2005/8/layout/chevron2"/>
    <dgm:cxn modelId="{A9FD5D32-5B45-4FBB-84D4-6BF2B3E32680}" type="presParOf" srcId="{6C862409-25C9-429C-B8FC-FEBB0FFED519}" destId="{7A6362C2-382A-413D-B4CB-10B6B905EC74}" srcOrd="0" destOrd="0" presId="urn:microsoft.com/office/officeart/2005/8/layout/chevron2"/>
    <dgm:cxn modelId="{4F5F23D0-A1B9-43EF-96DF-98D69DC4AF21}" type="presParOf" srcId="{6C862409-25C9-429C-B8FC-FEBB0FFED519}" destId="{363F351C-B2DD-4510-BA29-B6F43F545ADE}" srcOrd="1" destOrd="0" presId="urn:microsoft.com/office/officeart/2005/8/layout/chevron2"/>
    <dgm:cxn modelId="{1259520B-5715-4F54-A58A-BBAB7CA19633}" type="presParOf" srcId="{331DF581-9B1D-4510-8F25-65BA0846D0A4}" destId="{004C16AD-44A0-4332-B370-886B4060389D}" srcOrd="5" destOrd="0" presId="urn:microsoft.com/office/officeart/2005/8/layout/chevron2"/>
    <dgm:cxn modelId="{71D1305B-3F80-4AC2-8C6F-1914ED443556}" type="presParOf" srcId="{331DF581-9B1D-4510-8F25-65BA0846D0A4}" destId="{D21C6672-53DA-49AE-9AB1-ABBF057B26DD}" srcOrd="6" destOrd="0" presId="urn:microsoft.com/office/officeart/2005/8/layout/chevron2"/>
    <dgm:cxn modelId="{D407CF14-8753-40DA-8F5E-0F65A95CCFF6}" type="presParOf" srcId="{D21C6672-53DA-49AE-9AB1-ABBF057B26DD}" destId="{BCD5CE98-8B3E-4A10-830D-9CD9C805FDDF}" srcOrd="0" destOrd="0" presId="urn:microsoft.com/office/officeart/2005/8/layout/chevron2"/>
    <dgm:cxn modelId="{4A737413-C2B2-4D7E-8AD4-FA0B4B5409D8}" type="presParOf" srcId="{D21C6672-53DA-49AE-9AB1-ABBF057B26DD}" destId="{6A487F67-FFC4-4B5F-9737-B8A5286F91A3}" srcOrd="1" destOrd="0" presId="urn:microsoft.com/office/officeart/2005/8/layout/chevron2"/>
    <dgm:cxn modelId="{B5C2B25B-4C82-49A5-8A70-99E4F53C5059}" type="presParOf" srcId="{331DF581-9B1D-4510-8F25-65BA0846D0A4}" destId="{AB39FFF0-45B6-4683-B920-78FABB686DB6}" srcOrd="7" destOrd="0" presId="urn:microsoft.com/office/officeart/2005/8/layout/chevron2"/>
    <dgm:cxn modelId="{302B874A-BF90-496F-A598-8AF77F6B323C}" type="presParOf" srcId="{331DF581-9B1D-4510-8F25-65BA0846D0A4}" destId="{6BC16913-0C8A-415B-9350-1FE69BDF8429}" srcOrd="8" destOrd="0" presId="urn:microsoft.com/office/officeart/2005/8/layout/chevron2"/>
    <dgm:cxn modelId="{0BB27075-18B7-4CEB-A378-013933E55286}" type="presParOf" srcId="{6BC16913-0C8A-415B-9350-1FE69BDF8429}" destId="{416CBD56-06F7-4C7E-AE8F-491B6E18E9B6}" srcOrd="0" destOrd="0" presId="urn:microsoft.com/office/officeart/2005/8/layout/chevron2"/>
    <dgm:cxn modelId="{4B54AE8F-CFAA-4250-82D1-DC1E886436CC}" type="presParOf" srcId="{6BC16913-0C8A-415B-9350-1FE69BDF8429}" destId="{59BF86A0-4F74-4461-BF3C-D36179E0B13D}" srcOrd="1" destOrd="0" presId="urn:microsoft.com/office/officeart/2005/8/layout/chevron2"/>
    <dgm:cxn modelId="{F8BF83BB-9DE3-4044-A7D2-104B2098F9D0}" type="presParOf" srcId="{331DF581-9B1D-4510-8F25-65BA0846D0A4}" destId="{D2DAC319-F6D8-4079-B2BA-67843DEFCE47}" srcOrd="9" destOrd="0" presId="urn:microsoft.com/office/officeart/2005/8/layout/chevron2"/>
    <dgm:cxn modelId="{6645733C-EF4D-4A09-A2C8-D1D95A0B57C6}" type="presParOf" srcId="{331DF581-9B1D-4510-8F25-65BA0846D0A4}" destId="{A614EC0A-C4A8-4AE6-A611-B62D6EF50D3D}" srcOrd="10" destOrd="0" presId="urn:microsoft.com/office/officeart/2005/8/layout/chevron2"/>
    <dgm:cxn modelId="{752E7634-CC1E-481D-843C-36B0682015AF}" type="presParOf" srcId="{A614EC0A-C4A8-4AE6-A611-B62D6EF50D3D}" destId="{C4DD4034-9215-4062-8B7B-9339E5F64B2D}" srcOrd="0" destOrd="0" presId="urn:microsoft.com/office/officeart/2005/8/layout/chevron2"/>
    <dgm:cxn modelId="{21F1F6C7-783C-45AA-8A44-0297A82DF4CD}" type="presParOf" srcId="{A614EC0A-C4A8-4AE6-A611-B62D6EF50D3D}" destId="{B3DF53B3-A2FE-45ED-80DD-8DED6F66AB2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0FA393-AC41-489F-A13F-8A6720982BA9}">
      <dsp:nvSpPr>
        <dsp:cNvPr id="0" name=""/>
        <dsp:cNvSpPr/>
      </dsp:nvSpPr>
      <dsp:spPr>
        <a:xfrm>
          <a:off x="1751012" y="640"/>
          <a:ext cx="1225823" cy="12258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ОУ</a:t>
          </a:r>
          <a:endParaRPr lang="ru-RU" sz="4200" kern="1200" dirty="0"/>
        </a:p>
      </dsp:txBody>
      <dsp:txXfrm>
        <a:off x="1751012" y="640"/>
        <a:ext cx="1225823" cy="1225823"/>
      </dsp:txXfrm>
    </dsp:sp>
    <dsp:sp modelId="{9B28637D-F6A0-4F0F-9D7C-F91D4170D5FB}">
      <dsp:nvSpPr>
        <dsp:cNvPr id="0" name=""/>
        <dsp:cNvSpPr/>
      </dsp:nvSpPr>
      <dsp:spPr>
        <a:xfrm rot="2160000">
          <a:off x="2938458" y="943047"/>
          <a:ext cx="327382" cy="4137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2160000">
        <a:off x="2938458" y="943047"/>
        <a:ext cx="327382" cy="413715"/>
      </dsp:txXfrm>
    </dsp:sp>
    <dsp:sp modelId="{1E430E5A-AD5D-4557-8B1D-3C3EDFEA4D3A}">
      <dsp:nvSpPr>
        <dsp:cNvPr id="0" name=""/>
        <dsp:cNvSpPr/>
      </dsp:nvSpPr>
      <dsp:spPr>
        <a:xfrm>
          <a:off x="3242456" y="1084237"/>
          <a:ext cx="1225823" cy="12258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ОУ</a:t>
          </a:r>
          <a:endParaRPr lang="ru-RU" sz="4200" kern="1200" dirty="0"/>
        </a:p>
      </dsp:txBody>
      <dsp:txXfrm>
        <a:off x="3242456" y="1084237"/>
        <a:ext cx="1225823" cy="1225823"/>
      </dsp:txXfrm>
    </dsp:sp>
    <dsp:sp modelId="{F53B550B-AF03-4041-BD2D-FC99E4068560}">
      <dsp:nvSpPr>
        <dsp:cNvPr id="0" name=""/>
        <dsp:cNvSpPr/>
      </dsp:nvSpPr>
      <dsp:spPr>
        <a:xfrm rot="6480000">
          <a:off x="3409699" y="2358128"/>
          <a:ext cx="327382" cy="4137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6480000">
        <a:off x="3409699" y="2358128"/>
        <a:ext cx="327382" cy="413715"/>
      </dsp:txXfrm>
    </dsp:sp>
    <dsp:sp modelId="{B08088D1-A7E2-4D27-9F25-16594935E7FA}">
      <dsp:nvSpPr>
        <dsp:cNvPr id="0" name=""/>
        <dsp:cNvSpPr/>
      </dsp:nvSpPr>
      <dsp:spPr>
        <a:xfrm>
          <a:off x="2672775" y="2837535"/>
          <a:ext cx="1225823" cy="12258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ОУ</a:t>
          </a:r>
          <a:endParaRPr lang="ru-RU" sz="4200" kern="1200" dirty="0"/>
        </a:p>
      </dsp:txBody>
      <dsp:txXfrm>
        <a:off x="2672775" y="2837535"/>
        <a:ext cx="1225823" cy="1225823"/>
      </dsp:txXfrm>
    </dsp:sp>
    <dsp:sp modelId="{ACBE3C9E-7316-40A4-B31D-E60A4DE17A7D}">
      <dsp:nvSpPr>
        <dsp:cNvPr id="0" name=""/>
        <dsp:cNvSpPr/>
      </dsp:nvSpPr>
      <dsp:spPr>
        <a:xfrm rot="10800000">
          <a:off x="2209498" y="3243589"/>
          <a:ext cx="327382" cy="4137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2209498" y="3243589"/>
        <a:ext cx="327382" cy="413715"/>
      </dsp:txXfrm>
    </dsp:sp>
    <dsp:sp modelId="{6CA85559-4610-423B-91D2-B047E36A7A0B}">
      <dsp:nvSpPr>
        <dsp:cNvPr id="0" name=""/>
        <dsp:cNvSpPr/>
      </dsp:nvSpPr>
      <dsp:spPr>
        <a:xfrm>
          <a:off x="829248" y="2837535"/>
          <a:ext cx="1225823" cy="12258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ОУ</a:t>
          </a:r>
          <a:endParaRPr lang="ru-RU" sz="4200" kern="1200" dirty="0"/>
        </a:p>
      </dsp:txBody>
      <dsp:txXfrm>
        <a:off x="829248" y="2837535"/>
        <a:ext cx="1225823" cy="1225823"/>
      </dsp:txXfrm>
    </dsp:sp>
    <dsp:sp modelId="{65E1479E-BED1-46CB-B377-E81BBB240132}">
      <dsp:nvSpPr>
        <dsp:cNvPr id="0" name=""/>
        <dsp:cNvSpPr/>
      </dsp:nvSpPr>
      <dsp:spPr>
        <a:xfrm rot="15120000">
          <a:off x="996492" y="2375753"/>
          <a:ext cx="327382" cy="4137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5120000">
        <a:off x="996492" y="2375753"/>
        <a:ext cx="327382" cy="413715"/>
      </dsp:txXfrm>
    </dsp:sp>
    <dsp:sp modelId="{C1FA986F-2140-4422-BCAF-CDF5BD41AFED}">
      <dsp:nvSpPr>
        <dsp:cNvPr id="0" name=""/>
        <dsp:cNvSpPr/>
      </dsp:nvSpPr>
      <dsp:spPr>
        <a:xfrm>
          <a:off x="259567" y="1084237"/>
          <a:ext cx="1225823" cy="12258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ОУ</a:t>
          </a:r>
          <a:endParaRPr lang="ru-RU" sz="4200" kern="1200" dirty="0"/>
        </a:p>
      </dsp:txBody>
      <dsp:txXfrm>
        <a:off x="259567" y="1084237"/>
        <a:ext cx="1225823" cy="1225823"/>
      </dsp:txXfrm>
    </dsp:sp>
    <dsp:sp modelId="{0E244E9F-4FD3-42B8-B196-5544C6493280}">
      <dsp:nvSpPr>
        <dsp:cNvPr id="0" name=""/>
        <dsp:cNvSpPr/>
      </dsp:nvSpPr>
      <dsp:spPr>
        <a:xfrm rot="19440000">
          <a:off x="1447014" y="953939"/>
          <a:ext cx="327382" cy="4137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9440000">
        <a:off x="1447014" y="953939"/>
        <a:ext cx="327382" cy="41371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893756-194E-4696-9A5A-CE2308B7FA67}">
      <dsp:nvSpPr>
        <dsp:cNvPr id="0" name=""/>
        <dsp:cNvSpPr/>
      </dsp:nvSpPr>
      <dsp:spPr>
        <a:xfrm rot="5400000">
          <a:off x="-141027" y="142349"/>
          <a:ext cx="940182" cy="65812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2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bg1"/>
              </a:solidFill>
            </a:rPr>
            <a:t>1</a:t>
          </a:r>
          <a:endParaRPr lang="ru-RU" sz="1900" b="1" kern="1200" dirty="0">
            <a:solidFill>
              <a:schemeClr val="bg1"/>
            </a:solidFill>
          </a:endParaRPr>
        </a:p>
      </dsp:txBody>
      <dsp:txXfrm rot="5400000">
        <a:off x="-141027" y="142349"/>
        <a:ext cx="940182" cy="658127"/>
      </dsp:txXfrm>
    </dsp:sp>
    <dsp:sp modelId="{CC80AD86-B66C-4AF4-BC12-88D7C19BB4F4}">
      <dsp:nvSpPr>
        <dsp:cNvPr id="0" name=""/>
        <dsp:cNvSpPr/>
      </dsp:nvSpPr>
      <dsp:spPr>
        <a:xfrm rot="5400000">
          <a:off x="4451996" y="-3792546"/>
          <a:ext cx="611118" cy="8198856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282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0" kern="1200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rPr>
            <a:t>Доля выпускников, успешно прошедших  государственную (итоговую) аттестацию, от общего числа выпускников  не менее 98%.</a:t>
          </a:r>
          <a:endParaRPr lang="ru-RU" sz="1300" b="0" kern="1200" dirty="0"/>
        </a:p>
      </dsp:txBody>
      <dsp:txXfrm rot="5400000">
        <a:off x="4451996" y="-3792546"/>
        <a:ext cx="611118" cy="8198856"/>
      </dsp:txXfrm>
    </dsp:sp>
    <dsp:sp modelId="{5800C599-8323-4E6F-8D0B-E52B9AF5D9BB}">
      <dsp:nvSpPr>
        <dsp:cNvPr id="0" name=""/>
        <dsp:cNvSpPr/>
      </dsp:nvSpPr>
      <dsp:spPr>
        <a:xfrm rot="5400000">
          <a:off x="-141027" y="976188"/>
          <a:ext cx="940182" cy="658127"/>
        </a:xfrm>
        <a:prstGeom prst="chevron">
          <a:avLst/>
        </a:prstGeom>
        <a:solidFill>
          <a:schemeClr val="accent2">
            <a:lumMod val="20000"/>
            <a:lumOff val="80000"/>
          </a:schemeClr>
        </a:solidFill>
        <a:ln w="282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2">
                  <a:lumMod val="75000"/>
                </a:schemeClr>
              </a:solidFill>
            </a:rPr>
            <a:t>2</a:t>
          </a:r>
          <a:endParaRPr lang="ru-RU" sz="1900" b="1" kern="1200" dirty="0">
            <a:solidFill>
              <a:schemeClr val="tx2">
                <a:lumMod val="75000"/>
              </a:schemeClr>
            </a:solidFill>
          </a:endParaRPr>
        </a:p>
      </dsp:txBody>
      <dsp:txXfrm rot="5400000">
        <a:off x="-141027" y="976188"/>
        <a:ext cx="940182" cy="658127"/>
      </dsp:txXfrm>
    </dsp:sp>
    <dsp:sp modelId="{F413FD6E-BF1D-4BED-9645-FB2F8BAFA90D}">
      <dsp:nvSpPr>
        <dsp:cNvPr id="0" name=""/>
        <dsp:cNvSpPr/>
      </dsp:nvSpPr>
      <dsp:spPr>
        <a:xfrm rot="5400000">
          <a:off x="4451996" y="-2950057"/>
          <a:ext cx="611118" cy="8198856"/>
        </a:xfrm>
        <a:prstGeom prst="round2SameRect">
          <a:avLst/>
        </a:prstGeom>
        <a:solidFill>
          <a:schemeClr val="tx2">
            <a:lumMod val="20000"/>
            <a:lumOff val="80000"/>
            <a:alpha val="90000"/>
          </a:schemeClr>
        </a:solidFill>
        <a:ln w="282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0" kern="1200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rPr>
            <a:t>Доля выпускников, получивших по профильным предметам на ЕГЭ баллы не ниже среднего по городу, от числа выпускников, сдававших экзамены по профильным предметам не менее 80%.</a:t>
          </a:r>
          <a:endParaRPr lang="ru-RU" sz="1300" b="0" kern="1200" dirty="0"/>
        </a:p>
      </dsp:txBody>
      <dsp:txXfrm rot="5400000">
        <a:off x="4451996" y="-2950057"/>
        <a:ext cx="611118" cy="8198856"/>
      </dsp:txXfrm>
    </dsp:sp>
    <dsp:sp modelId="{7A6362C2-382A-413D-B4CB-10B6B905EC74}">
      <dsp:nvSpPr>
        <dsp:cNvPr id="0" name=""/>
        <dsp:cNvSpPr/>
      </dsp:nvSpPr>
      <dsp:spPr>
        <a:xfrm rot="5400000">
          <a:off x="-141027" y="1827327"/>
          <a:ext cx="940182" cy="65812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2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3</a:t>
          </a:r>
          <a:endParaRPr lang="ru-RU" sz="1900" b="1" kern="1200" dirty="0"/>
        </a:p>
      </dsp:txBody>
      <dsp:txXfrm rot="5400000">
        <a:off x="-141027" y="1827327"/>
        <a:ext cx="940182" cy="658127"/>
      </dsp:txXfrm>
    </dsp:sp>
    <dsp:sp modelId="{363F351C-B2DD-4510-BA29-B6F43F545ADE}">
      <dsp:nvSpPr>
        <dsp:cNvPr id="0" name=""/>
        <dsp:cNvSpPr/>
      </dsp:nvSpPr>
      <dsp:spPr>
        <a:xfrm rot="5400000">
          <a:off x="4451996" y="-2107568"/>
          <a:ext cx="611118" cy="8198856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282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0" kern="1200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rPr>
            <a:t>Доля обучающихся  10-х классов, принявших участие в процедуре независимой оценки качества знаний, от общего числа обучающихся 10 классов не менее 80%.</a:t>
          </a:r>
          <a:endParaRPr lang="ru-RU" sz="1300" b="0" kern="1200" dirty="0"/>
        </a:p>
      </dsp:txBody>
      <dsp:txXfrm rot="5400000">
        <a:off x="4451996" y="-2107568"/>
        <a:ext cx="611118" cy="8198856"/>
      </dsp:txXfrm>
    </dsp:sp>
    <dsp:sp modelId="{BCD5CE98-8B3E-4A10-830D-9CD9C805FDDF}">
      <dsp:nvSpPr>
        <dsp:cNvPr id="0" name=""/>
        <dsp:cNvSpPr/>
      </dsp:nvSpPr>
      <dsp:spPr>
        <a:xfrm rot="5400000">
          <a:off x="-141027" y="2669817"/>
          <a:ext cx="940182" cy="658127"/>
        </a:xfrm>
        <a:prstGeom prst="chevron">
          <a:avLst/>
        </a:prstGeom>
        <a:solidFill>
          <a:schemeClr val="accent2">
            <a:lumMod val="20000"/>
            <a:lumOff val="80000"/>
          </a:schemeClr>
        </a:solidFill>
        <a:ln w="282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002060"/>
              </a:solidFill>
            </a:rPr>
            <a:t>4</a:t>
          </a:r>
          <a:endParaRPr lang="ru-RU" sz="1900" b="1" kern="1200" dirty="0">
            <a:solidFill>
              <a:srgbClr val="002060"/>
            </a:solidFill>
          </a:endParaRPr>
        </a:p>
      </dsp:txBody>
      <dsp:txXfrm rot="5400000">
        <a:off x="-141027" y="2669817"/>
        <a:ext cx="940182" cy="658127"/>
      </dsp:txXfrm>
    </dsp:sp>
    <dsp:sp modelId="{6A487F67-FFC4-4B5F-9737-B8A5286F91A3}">
      <dsp:nvSpPr>
        <dsp:cNvPr id="0" name=""/>
        <dsp:cNvSpPr/>
      </dsp:nvSpPr>
      <dsp:spPr>
        <a:xfrm rot="5400000">
          <a:off x="4451996" y="-1265078"/>
          <a:ext cx="611118" cy="8198856"/>
        </a:xfrm>
        <a:prstGeom prst="round2SameRect">
          <a:avLst/>
        </a:prstGeom>
        <a:solidFill>
          <a:schemeClr val="tx2">
            <a:lumMod val="20000"/>
            <a:lumOff val="80000"/>
            <a:alpha val="90000"/>
          </a:schemeClr>
        </a:solidFill>
        <a:ln w="282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0" kern="1200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rPr>
            <a:t>Наличие обучающихся - победителей и призеров регионального и заключительного этапов Всероссийской олимпиады школьников, других всероссийских и международных олимпиад и конкурсов.</a:t>
          </a:r>
          <a:endParaRPr lang="ru-RU" sz="1300" b="0" kern="1200" dirty="0"/>
        </a:p>
      </dsp:txBody>
      <dsp:txXfrm rot="5400000">
        <a:off x="4451996" y="-1265078"/>
        <a:ext cx="611118" cy="8198856"/>
      </dsp:txXfrm>
    </dsp:sp>
    <dsp:sp modelId="{416CBD56-06F7-4C7E-AE8F-491B6E18E9B6}">
      <dsp:nvSpPr>
        <dsp:cNvPr id="0" name=""/>
        <dsp:cNvSpPr/>
      </dsp:nvSpPr>
      <dsp:spPr>
        <a:xfrm rot="5400000">
          <a:off x="-141027" y="3512306"/>
          <a:ext cx="940182" cy="65812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2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5</a:t>
          </a:r>
          <a:endParaRPr lang="ru-RU" sz="1900" b="1" kern="1200" dirty="0"/>
        </a:p>
      </dsp:txBody>
      <dsp:txXfrm rot="5400000">
        <a:off x="-141027" y="3512306"/>
        <a:ext cx="940182" cy="658127"/>
      </dsp:txXfrm>
    </dsp:sp>
    <dsp:sp modelId="{59BF86A0-4F74-4461-BF3C-D36179E0B13D}">
      <dsp:nvSpPr>
        <dsp:cNvPr id="0" name=""/>
        <dsp:cNvSpPr/>
      </dsp:nvSpPr>
      <dsp:spPr>
        <a:xfrm rot="5400000">
          <a:off x="4451996" y="-422589"/>
          <a:ext cx="611118" cy="8198856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282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0" kern="1200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rPr>
            <a:t>Доля выпускников, поступивших в образовательные организации высшего образования по </a:t>
          </a:r>
          <a:r>
            <a:rPr lang="ru-RU" sz="1300" b="0" kern="120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rPr>
            <a:t>соответствующему профилю, от </a:t>
          </a:r>
          <a:r>
            <a:rPr lang="ru-RU" sz="1300" b="0" kern="1200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rPr>
            <a:t>общего числа выпускников организации не менее 60 %.</a:t>
          </a:r>
          <a:endParaRPr lang="ru-RU" sz="1300" b="0" kern="1200" dirty="0"/>
        </a:p>
      </dsp:txBody>
      <dsp:txXfrm rot="5400000">
        <a:off x="4451996" y="-422589"/>
        <a:ext cx="611118" cy="8198856"/>
      </dsp:txXfrm>
    </dsp:sp>
    <dsp:sp modelId="{C4DD4034-9215-4062-8B7B-9339E5F64B2D}">
      <dsp:nvSpPr>
        <dsp:cNvPr id="0" name=""/>
        <dsp:cNvSpPr/>
      </dsp:nvSpPr>
      <dsp:spPr>
        <a:xfrm rot="5400000">
          <a:off x="-141027" y="4354795"/>
          <a:ext cx="940182" cy="658127"/>
        </a:xfrm>
        <a:prstGeom prst="chevron">
          <a:avLst/>
        </a:prstGeom>
        <a:solidFill>
          <a:schemeClr val="accent2">
            <a:lumMod val="20000"/>
            <a:lumOff val="80000"/>
          </a:schemeClr>
        </a:solidFill>
        <a:ln w="282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002060"/>
              </a:solidFill>
            </a:rPr>
            <a:t>6</a:t>
          </a:r>
          <a:endParaRPr lang="ru-RU" sz="1900" b="1" kern="1200" dirty="0">
            <a:solidFill>
              <a:srgbClr val="002060"/>
            </a:solidFill>
          </a:endParaRPr>
        </a:p>
      </dsp:txBody>
      <dsp:txXfrm rot="5400000">
        <a:off x="-141027" y="4354795"/>
        <a:ext cx="940182" cy="658127"/>
      </dsp:txXfrm>
    </dsp:sp>
    <dsp:sp modelId="{B3DF53B3-A2FE-45ED-80DD-8DED6F66AB2B}">
      <dsp:nvSpPr>
        <dsp:cNvPr id="0" name=""/>
        <dsp:cNvSpPr/>
      </dsp:nvSpPr>
      <dsp:spPr>
        <a:xfrm rot="5400000">
          <a:off x="4451996" y="419899"/>
          <a:ext cx="611118" cy="8198856"/>
        </a:xfrm>
        <a:prstGeom prst="round2SameRect">
          <a:avLst/>
        </a:prstGeom>
        <a:solidFill>
          <a:schemeClr val="tx2">
            <a:lumMod val="20000"/>
            <a:lumOff val="80000"/>
            <a:alpha val="90000"/>
          </a:schemeClr>
        </a:solidFill>
        <a:ln w="282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0" kern="1200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rPr>
            <a:t>Отсутствие обоснованных жалоб родителей и замечаний со стороны органов государственного контроля.</a:t>
          </a:r>
          <a:endParaRPr lang="ru-RU" sz="1300" b="0" kern="1200" dirty="0"/>
        </a:p>
      </dsp:txBody>
      <dsp:txXfrm rot="5400000">
        <a:off x="4451996" y="419899"/>
        <a:ext cx="611118" cy="81988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5DF9268-6A35-46CB-9DF5-C819B904F5E6}" type="datetimeFigureOut">
              <a:rPr lang="ru-RU"/>
              <a:pPr>
                <a:defRPr/>
              </a:pPr>
              <a:t>11.03.2014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CF765DE-866E-40A6-9037-71CEB2D312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743B162-30C8-4CEF-90EC-104CD49639CA}" type="datetimeFigureOut">
              <a:rPr lang="ru-RU"/>
              <a:pPr>
                <a:defRPr/>
              </a:pPr>
              <a:t>11.03.2014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35E5476-E586-473C-83E9-2E68552C10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2AB3B65-6894-42D6-A585-3F7AE0868C9F}" type="slidenum">
              <a:rPr lang="ru-RU" smtClean="0">
                <a:latin typeface="Arial" charset="0"/>
              </a:rPr>
              <a:pPr/>
              <a:t>34</a:t>
            </a:fld>
            <a:endParaRPr lang="ru-RU" smtClean="0">
              <a:latin typeface="Arial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41938-AC30-4816-98AF-062BB263C3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6974D-D567-4D81-B3FD-E95C80F3AB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C074B-EA40-4128-B410-9D5505F3F8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0" y="2544763"/>
            <a:ext cx="9144000" cy="3255962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0" dirty="0">
              <a:solidFill>
                <a:prstClr val="white"/>
              </a:solidFill>
            </a:endParaRPr>
          </a:p>
        </p:txBody>
      </p:sp>
      <p:sp>
        <p:nvSpPr>
          <p:cNvPr id="5" name="Rectangle 6"/>
          <p:cNvSpPr/>
          <p:nvPr/>
        </p:nvSpPr>
        <p:spPr>
          <a:xfrm>
            <a:off x="0" y="2667000"/>
            <a:ext cx="9144000" cy="274002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0" dirty="0">
              <a:solidFill>
                <a:prstClr val="white"/>
              </a:solidFill>
            </a:endParaRPr>
          </a:p>
        </p:txBody>
      </p:sp>
      <p:sp>
        <p:nvSpPr>
          <p:cNvPr id="6" name="Rectangle 7"/>
          <p:cNvSpPr/>
          <p:nvPr/>
        </p:nvSpPr>
        <p:spPr>
          <a:xfrm>
            <a:off x="0" y="5478463"/>
            <a:ext cx="9144000" cy="23653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8013" y="4260850"/>
            <a:ext cx="12192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3200" b="0" spc="150" dirty="0">
                <a:solidFill>
                  <a:srgbClr val="31B6FD"/>
                </a:solidFill>
                <a:latin typeface="Arial" charset="0"/>
                <a:sym typeface="Wingdings"/>
              </a:rPr>
              <a:t></a:t>
            </a:r>
            <a:endParaRPr lang="en-US" sz="3200" b="0" spc="150" dirty="0">
              <a:solidFill>
                <a:srgbClr val="31B6FD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19650" y="4260850"/>
            <a:ext cx="12192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0" spc="150" dirty="0">
                <a:solidFill>
                  <a:srgbClr val="31B6FD"/>
                </a:solidFill>
                <a:latin typeface="Arial" charset="0"/>
                <a:sym typeface="Wingdings"/>
              </a:rPr>
              <a:t></a:t>
            </a:r>
            <a:endParaRPr lang="en-US" sz="3200" b="0" spc="150" dirty="0">
              <a:solidFill>
                <a:srgbClr val="31B6FD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rgbClr val="C6E7FC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 b="1">
                <a:solidFill>
                  <a:srgbClr val="C6E7FC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400" y="4392613"/>
            <a:ext cx="1219200" cy="365125"/>
          </a:xfrm>
        </p:spPr>
        <p:txBody>
          <a:bodyPr/>
          <a:lstStyle>
            <a:lvl1pPr algn="ctr">
              <a:defRPr sz="2400" b="1">
                <a:solidFill>
                  <a:srgbClr val="C6E7FC"/>
                </a:solidFill>
                <a:latin typeface="+mj-lt"/>
              </a:defRPr>
            </a:lvl1pPr>
          </a:lstStyle>
          <a:p>
            <a:pPr>
              <a:defRPr/>
            </a:pPr>
            <a:fld id="{3F469E44-8646-4E9B-B892-5717E4C196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ahoma" pitchFamily="34" charset="0"/>
              </a:defRPr>
            </a:lvl1pPr>
          </a:lstStyle>
          <a:p>
            <a:pPr>
              <a:defRPr/>
            </a:pPr>
            <a:fld id="{80049C38-4840-4505-9DD6-86E77B9AC5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2544763"/>
            <a:ext cx="9144000" cy="3255962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0" dirty="0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2667000"/>
            <a:ext cx="9144000" cy="2740025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0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5478463"/>
            <a:ext cx="9144000" cy="23653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19650" y="4260850"/>
            <a:ext cx="12192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0" spc="150" dirty="0">
                <a:solidFill>
                  <a:srgbClr val="FFFFFF"/>
                </a:solidFill>
                <a:latin typeface="Arial" charset="0"/>
                <a:sym typeface="Wingdings"/>
              </a:rPr>
              <a:t></a:t>
            </a:r>
            <a:endParaRPr lang="en-US" sz="3200" b="0" spc="15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8013" y="4260850"/>
            <a:ext cx="12192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3200" b="0" spc="150" dirty="0">
                <a:solidFill>
                  <a:srgbClr val="FFFFFF"/>
                </a:solidFill>
                <a:latin typeface="Arial" charset="0"/>
                <a:sym typeface="Wingdings"/>
              </a:rPr>
              <a:t></a:t>
            </a:r>
            <a:endParaRPr lang="en-US" sz="3200" b="0" spc="15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>
              <a:defRPr b="1"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225" y="4389438"/>
            <a:ext cx="1216025" cy="365125"/>
          </a:xfrm>
        </p:spPr>
        <p:txBody>
          <a:bodyPr/>
          <a:lstStyle>
            <a:lvl1pPr algn="ctr">
              <a:defRPr sz="2400" b="1">
                <a:solidFill>
                  <a:srgbClr val="FFFFFF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C0239039-59C4-479B-84FC-2644C4F8C1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ahoma" pitchFamily="34" charset="0"/>
              </a:defRPr>
            </a:lvl1pPr>
          </a:lstStyle>
          <a:p>
            <a:pPr>
              <a:defRPr/>
            </a:pPr>
            <a:fld id="{7D8CD810-09E2-403B-B7C4-BF1ABB113B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ahoma" pitchFamily="34" charset="0"/>
              </a:defRPr>
            </a:lvl1pPr>
          </a:lstStyle>
          <a:p>
            <a:pPr>
              <a:defRPr/>
            </a:pPr>
            <a:fld id="{9C7236A2-8F2E-4672-989C-32EDEDFD5D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ahoma" pitchFamily="34" charset="0"/>
              </a:defRPr>
            </a:lvl1pPr>
          </a:lstStyle>
          <a:p>
            <a:pPr>
              <a:defRPr/>
            </a:pPr>
            <a:fld id="{CF5E0BD9-7DF2-4D7A-8E72-23CCE96060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ahoma" pitchFamily="34" charset="0"/>
              </a:defRPr>
            </a:lvl1pPr>
          </a:lstStyle>
          <a:p>
            <a:pPr>
              <a:defRPr/>
            </a:pPr>
            <a:fld id="{FEAEFA53-1D41-4EA9-8061-8E5DADD82A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6172200" y="161925"/>
            <a:ext cx="2971800" cy="11525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6145213" y="133350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0">
              <a:solidFill>
                <a:prstClr val="white"/>
              </a:solidFill>
            </a:endParaRPr>
          </a:p>
        </p:txBody>
      </p:sp>
      <p:sp>
        <p:nvSpPr>
          <p:cNvPr id="7" name="Rectangle 10"/>
          <p:cNvSpPr/>
          <p:nvPr/>
        </p:nvSpPr>
        <p:spPr>
          <a:xfrm>
            <a:off x="6145213" y="133350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>
            <a:noAutofit/>
          </a:bodyPr>
          <a:lstStyle>
            <a:lvl1pPr algn="l"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ahoma" pitchFamily="34" charset="0"/>
              </a:defRPr>
            </a:lvl1pPr>
          </a:lstStyle>
          <a:p>
            <a:pPr>
              <a:defRPr/>
            </a:pPr>
            <a:fld id="{AC946766-7F06-4FBF-9E18-6667A012AB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6C23E-7E17-4126-93A4-4A39E640C9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6172200" y="161925"/>
            <a:ext cx="2971800" cy="11525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0" dirty="0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6145213" y="133350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0">
              <a:solidFill>
                <a:prstClr val="white"/>
              </a:solidFill>
            </a:endParaRPr>
          </a:p>
        </p:txBody>
      </p:sp>
      <p:sp>
        <p:nvSpPr>
          <p:cNvPr id="7" name="Rectangle 10"/>
          <p:cNvSpPr/>
          <p:nvPr/>
        </p:nvSpPr>
        <p:spPr>
          <a:xfrm>
            <a:off x="6145213" y="133350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>
            <a:noAutofit/>
          </a:bodyPr>
          <a:lstStyle>
            <a:lvl1pPr algn="l"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ahoma" pitchFamily="34" charset="0"/>
              </a:defRPr>
            </a:lvl1pPr>
          </a:lstStyle>
          <a:p>
            <a:pPr>
              <a:defRPr/>
            </a:pPr>
            <a:fld id="{2996ECC2-CA5B-4883-AA71-88D81EB91F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ahoma" pitchFamily="34" charset="0"/>
              </a:defRPr>
            </a:lvl1pPr>
          </a:lstStyle>
          <a:p>
            <a:pPr>
              <a:defRPr/>
            </a:pPr>
            <a:fld id="{7BF5E771-B03C-42E5-B413-87D15E4DBF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 rot="5400000">
            <a:off x="4591050" y="2409825"/>
            <a:ext cx="6858000" cy="2038350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0" dirty="0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 rot="5400000">
            <a:off x="4668044" y="2570956"/>
            <a:ext cx="6858000" cy="1716088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0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 rot="5400000">
            <a:off x="3681413" y="3354387"/>
            <a:ext cx="6858000" cy="149225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>
            <a:lvl1pPr>
              <a:defRPr b="1">
                <a:latin typeface="Tahoma" pitchFamily="34" charset="0"/>
              </a:defRPr>
            </a:lvl1pPr>
          </a:lstStyle>
          <a:p>
            <a:pPr>
              <a:defRPr/>
            </a:pPr>
            <a:fld id="{EA17093B-765D-432D-993A-9C201EC9B6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E8190-EAD8-49EA-A861-1E5973BEDA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2F71D-7E0B-4088-A1E5-3A4EDC5826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A4A2B-533D-4813-9388-190F8A74D9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B5F0A-C5C2-4D5B-AEB5-D177E978DE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7EFBF-7D0B-49A3-A5B7-AD7C202FC0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8889C-7F83-488C-B99D-89D5CA90FF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0C62D-018A-4042-BD9F-0EE1E4B859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17A3E-F40A-4DF9-A7FB-0E20C83C94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E93A657C-C512-4DBC-A1DD-8A8DF1CA8D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86" r:id="rId1"/>
    <p:sldLayoutId id="2147485587" r:id="rId2"/>
    <p:sldLayoutId id="2147485588" r:id="rId3"/>
    <p:sldLayoutId id="2147485589" r:id="rId4"/>
    <p:sldLayoutId id="2147485590" r:id="rId5"/>
    <p:sldLayoutId id="2147485591" r:id="rId6"/>
    <p:sldLayoutId id="2147485592" r:id="rId7"/>
    <p:sldLayoutId id="2147485593" r:id="rId8"/>
    <p:sldLayoutId id="2147485594" r:id="rId9"/>
    <p:sldLayoutId id="2147485595" r:id="rId10"/>
    <p:sldLayoutId id="2147485596" r:id="rId11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013"/>
            <a:ext cx="9144000" cy="1454150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8275"/>
            <a:ext cx="9144000" cy="1154113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0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563"/>
            <a:ext cx="8229600" cy="1111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073E87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rgbClr val="073E87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rgbClr val="073E87"/>
                </a:solidFill>
                <a:latin typeface="Arial" charset="0"/>
              </a:defRPr>
            </a:lvl1pPr>
          </a:lstStyle>
          <a:p>
            <a:pPr>
              <a:defRPr/>
            </a:pPr>
            <a:fld id="{0181D549-9300-4838-8A92-2E7E35746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0" y="1368425"/>
            <a:ext cx="9144000" cy="149225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98" r:id="rId1"/>
    <p:sldLayoutId id="2147485599" r:id="rId2"/>
    <p:sldLayoutId id="2147485600" r:id="rId3"/>
    <p:sldLayoutId id="2147485601" r:id="rId4"/>
    <p:sldLayoutId id="2147485602" r:id="rId5"/>
    <p:sldLayoutId id="2147485603" r:id="rId6"/>
    <p:sldLayoutId id="2147485604" r:id="rId7"/>
    <p:sldLayoutId id="2147485605" r:id="rId8"/>
    <p:sldLayoutId id="2147485606" r:id="rId9"/>
    <p:sldLayoutId id="2147485607" r:id="rId10"/>
    <p:sldLayoutId id="2147485608" r:id="rId11"/>
    <p:sldLayoutId id="2147485597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kern="120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BD078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D028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5C040"/>
        </a:buClr>
        <a:buFont typeface="Arial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net-school.ru/documents/documents565/_mode/print/" TargetMode="External"/><Relationship Id="rId2" Type="http://schemas.openxmlformats.org/officeDocument/2006/relationships/hyperlink" Target="http://www.isiorao.ru/Progect/experience/profil/concepcija.php/concepcija.php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pivchukea@rambler.ru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pivchuk.blogspot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2863" y="273050"/>
            <a:ext cx="6096000" cy="9461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dirty="0" smtClean="0"/>
              <a:t>Опытно экспериментальная работа «Сетевое взаимодействие в профильном обучении» </a:t>
            </a:r>
            <a:endParaRPr lang="ru-RU" sz="2200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20688" y="1824038"/>
            <a:ext cx="8248650" cy="4535487"/>
          </a:xfrm>
        </p:spPr>
        <p:txBody>
          <a:bodyPr/>
          <a:lstStyle/>
          <a:p>
            <a:pPr algn="r" eaLnBrk="1" hangingPunct="1">
              <a:buFontTx/>
              <a:buNone/>
              <a:defRPr/>
            </a:pP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buFontTx/>
              <a:buNone/>
              <a:defRPr/>
            </a:pPr>
            <a:r>
              <a:rPr lang="ru-RU" sz="2800" dirty="0" smtClean="0"/>
              <a:t>  </a:t>
            </a:r>
          </a:p>
          <a:p>
            <a:pPr algn="r" eaLnBrk="1" hangingPunct="1">
              <a:buFontTx/>
              <a:buNone/>
              <a:defRPr/>
            </a:pPr>
            <a:r>
              <a:rPr lang="ru-RU" sz="2800" dirty="0" smtClean="0"/>
              <a:t>    </a:t>
            </a:r>
          </a:p>
        </p:txBody>
      </p:sp>
      <p:sp>
        <p:nvSpPr>
          <p:cNvPr id="14340" name="Текст 9"/>
          <p:cNvSpPr>
            <a:spLocks noGrp="1"/>
          </p:cNvSpPr>
          <p:nvPr>
            <p:ph type="body" sz="half" idx="2"/>
          </p:nvPr>
        </p:nvSpPr>
        <p:spPr>
          <a:xfrm>
            <a:off x="6248400" y="188913"/>
            <a:ext cx="2895600" cy="1152525"/>
          </a:xfrm>
        </p:spPr>
        <p:txBody>
          <a:bodyPr/>
          <a:lstStyle/>
          <a:p>
            <a:pPr algn="ctr" eaLnBrk="1" hangingPunct="1"/>
            <a:r>
              <a:rPr lang="ru-RU" b="1" smtClean="0"/>
              <a:t>ГБОУ ДППО ЦПКС</a:t>
            </a:r>
          </a:p>
          <a:p>
            <a:pPr algn="ctr" eaLnBrk="1" hangingPunct="1"/>
            <a:r>
              <a:rPr lang="ru-RU" b="1" smtClean="0"/>
              <a:t>Информационно-методический центр Московского района СПб </a:t>
            </a:r>
            <a:endParaRPr lang="ru-RU" smtClean="0"/>
          </a:p>
        </p:txBody>
      </p:sp>
      <p:pic>
        <p:nvPicPr>
          <p:cNvPr id="14341" name="Picture 4" descr="globu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78113"/>
            <a:ext cx="3579813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Прямоугольник 8"/>
          <p:cNvSpPr>
            <a:spLocks noChangeArrowheads="1"/>
          </p:cNvSpPr>
          <p:nvPr/>
        </p:nvSpPr>
        <p:spPr bwMode="auto">
          <a:xfrm>
            <a:off x="1908175" y="1854200"/>
            <a:ext cx="673258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713204"/>
                </a:solidFill>
                <a:latin typeface="Times New Roman" pitchFamily="18" charset="0"/>
                <a:cs typeface="Times New Roman" pitchFamily="18" charset="0"/>
              </a:rPr>
              <a:t>«Модели организации сетевых образовательных программ (социальной и академической мобильности)  в профильном обучении и предпрофильной подготовке»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36863" y="5307013"/>
            <a:ext cx="5832475" cy="517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15000"/>
              </a:lnSpc>
              <a:defRPr/>
            </a:pPr>
            <a:r>
              <a:rPr lang="ru-RU" dirty="0">
                <a:solidFill>
                  <a:srgbClr val="191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©</a:t>
            </a:r>
            <a:r>
              <a:rPr lang="ru-RU" dirty="0" err="1">
                <a:solidFill>
                  <a:srgbClr val="191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Пивчук</a:t>
            </a:r>
            <a:r>
              <a:rPr lang="ru-RU" dirty="0">
                <a:solidFill>
                  <a:srgbClr val="191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Е.А., </a:t>
            </a:r>
            <a:r>
              <a:rPr lang="ru-RU" dirty="0" err="1">
                <a:solidFill>
                  <a:srgbClr val="191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к.п.н</a:t>
            </a:r>
            <a:r>
              <a:rPr lang="en-US" dirty="0">
                <a:solidFill>
                  <a:srgbClr val="191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344" name="Прямоугольник 8"/>
          <p:cNvSpPr>
            <a:spLocks noChangeArrowheads="1"/>
          </p:cNvSpPr>
          <p:nvPr/>
        </p:nvSpPr>
        <p:spPr bwMode="auto">
          <a:xfrm>
            <a:off x="2833688" y="6118225"/>
            <a:ext cx="5832475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endParaRPr lang="en-US" sz="2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2563"/>
            <a:ext cx="9144000" cy="11112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bg1"/>
                </a:solidFill>
              </a:rPr>
              <a:t>Нормативно-методические документы ПО</a:t>
            </a:r>
            <a:endParaRPr lang="ru-RU" sz="4000" dirty="0" smtClean="0">
              <a:solidFill>
                <a:schemeClr val="bg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813" y="1662113"/>
            <a:ext cx="6080125" cy="4114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/>
              <a:t>Инструктивно-методическое письмо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/>
              <a:t>от 4 марта 2010 года  № </a:t>
            </a:r>
            <a:r>
              <a:rPr lang="ru-RU" sz="2000" b="1" u="sng" dirty="0" smtClean="0"/>
              <a:t>03-412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b="1" u="sng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ru-RU" sz="2400" b="1" dirty="0" smtClean="0"/>
              <a:t>О методических рекомендациях по вопросам организации профильного обучения</a:t>
            </a:r>
            <a:endParaRPr lang="ru-RU" sz="24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2200" dirty="0" smtClean="0">
                <a:solidFill>
                  <a:schemeClr val="tx1"/>
                </a:solidFill>
                <a:latin typeface="+mj-lt"/>
              </a:rPr>
              <a:t>на </a:t>
            </a:r>
            <a:r>
              <a:rPr lang="ru-RU" sz="2200" dirty="0">
                <a:solidFill>
                  <a:schemeClr val="tx1"/>
                </a:solidFill>
                <a:latin typeface="+mj-lt"/>
              </a:rPr>
              <a:t>основе социального партнерства и сетевого взаимодействия образовательных учреждений.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2200" dirty="0" smtClean="0">
                <a:solidFill>
                  <a:schemeClr val="tx1"/>
                </a:solidFill>
                <a:latin typeface="+mj-lt"/>
              </a:rPr>
              <a:t>о </a:t>
            </a:r>
            <a:r>
              <a:rPr lang="ru-RU" sz="2200" dirty="0">
                <a:solidFill>
                  <a:schemeClr val="tx1"/>
                </a:solidFill>
                <a:latin typeface="+mj-lt"/>
              </a:rPr>
              <a:t>привлечении </a:t>
            </a:r>
            <a:r>
              <a:rPr lang="ru-RU" sz="2200" dirty="0" smtClean="0">
                <a:solidFill>
                  <a:schemeClr val="tx1"/>
                </a:solidFill>
                <a:latin typeface="+mj-lt"/>
              </a:rPr>
              <a:t>кадров </a:t>
            </a:r>
            <a:r>
              <a:rPr lang="ru-RU" sz="2200" dirty="0">
                <a:solidFill>
                  <a:schemeClr val="tx1"/>
                </a:solidFill>
                <a:latin typeface="+mj-lt"/>
              </a:rPr>
              <a:t>из системы профессионального образования, в том числе не имеющих педагогического образования 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2200" dirty="0" smtClean="0">
                <a:solidFill>
                  <a:schemeClr val="tx1"/>
                </a:solidFill>
                <a:latin typeface="+mj-lt"/>
              </a:rPr>
              <a:t> об </a:t>
            </a:r>
            <a:r>
              <a:rPr lang="ru-RU" sz="2200" dirty="0">
                <a:solidFill>
                  <a:schemeClr val="tx1"/>
                </a:solidFill>
                <a:latin typeface="+mj-lt"/>
              </a:rPr>
              <a:t>организации взаимодействия общего и дополнительного образования </a:t>
            </a:r>
            <a:endParaRPr lang="ru-RU" sz="2200" dirty="0" smtClean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2200" dirty="0" smtClean="0">
                <a:solidFill>
                  <a:schemeClr val="tx1"/>
                </a:solidFill>
                <a:latin typeface="+mj-lt"/>
              </a:rPr>
              <a:t>об </a:t>
            </a:r>
            <a:r>
              <a:rPr lang="ru-RU" sz="2200" dirty="0">
                <a:solidFill>
                  <a:schemeClr val="tx1"/>
                </a:solidFill>
                <a:latin typeface="+mj-lt"/>
              </a:rPr>
              <a:t>оценке индивидуальных образовательных достижений обучающихся в условиях профильного обучения.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80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2400" dirty="0" smtClean="0"/>
          </a:p>
        </p:txBody>
      </p:sp>
      <p:sp>
        <p:nvSpPr>
          <p:cNvPr id="512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529263" y="1484313"/>
            <a:ext cx="3614737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8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8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8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800" b="1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b="1" dirty="0" smtClean="0">
              <a:solidFill>
                <a:schemeClr val="tx1"/>
              </a:solidFill>
              <a:latin typeface="+mj-lt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+mj-lt"/>
              </a:rPr>
              <a:t>МИНИСТЕРСТВО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+mj-lt"/>
              </a:rPr>
              <a:t>ОБРАЗОВАНИЯ И НАУКИ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+mj-lt"/>
              </a:rPr>
              <a:t>РОССИЙСКОЙ ФЕДЕРА ЦИИ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ru-RU" sz="1600" b="1" dirty="0" err="1" smtClean="0">
                <a:solidFill>
                  <a:schemeClr val="tx1"/>
                </a:solidFill>
                <a:latin typeface="+mj-lt"/>
              </a:rPr>
              <a:t>Минобрнауки</a:t>
            </a:r>
            <a:r>
              <a:rPr lang="ru-RU" sz="1600" b="1" dirty="0" smtClean="0">
                <a:solidFill>
                  <a:schemeClr val="tx1"/>
                </a:solidFill>
                <a:latin typeface="+mj-lt"/>
              </a:rPr>
              <a:t> России)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+mj-lt"/>
              </a:rPr>
              <a:t>Департамент государственной</a:t>
            </a:r>
            <a:br>
              <a:rPr lang="ru-RU" sz="1600" b="1" dirty="0" smtClean="0">
                <a:solidFill>
                  <a:schemeClr val="tx1"/>
                </a:solidFill>
                <a:latin typeface="+mj-lt"/>
              </a:rPr>
            </a:br>
            <a:r>
              <a:rPr lang="ru-RU" sz="1600" b="1" dirty="0" smtClean="0">
                <a:solidFill>
                  <a:schemeClr val="tx1"/>
                </a:solidFill>
                <a:latin typeface="+mj-lt"/>
              </a:rPr>
              <a:t>политики в образовании</a:t>
            </a:r>
            <a:endParaRPr lang="ru-RU" sz="1600" dirty="0" smtClean="0">
              <a:solidFill>
                <a:schemeClr val="tx1"/>
              </a:solidFill>
              <a:latin typeface="+mj-lt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dirty="0" smtClean="0"/>
              <a:t>_________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Телефон: 629-18-79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Факс: 629-79-12</a:t>
            </a:r>
            <a:endParaRPr lang="en-US" sz="1600" dirty="0" smtClean="0">
              <a:solidFill>
                <a:schemeClr val="tx1"/>
              </a:solidFill>
              <a:latin typeface="+mj-lt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E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-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mail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d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03@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mon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.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gov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.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ru</a:t>
            </a:r>
            <a:endParaRPr lang="ru-RU" sz="1600" u="sng" dirty="0" smtClean="0">
              <a:solidFill>
                <a:schemeClr val="tx1"/>
              </a:solidFill>
              <a:latin typeface="+mj-lt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u="sng" dirty="0" smtClean="0">
                <a:solidFill>
                  <a:schemeClr val="tx1"/>
                </a:solidFill>
                <a:latin typeface="+mj-lt"/>
              </a:rPr>
              <a:t>4 марта 2010 г.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 № </a:t>
            </a:r>
            <a:r>
              <a:rPr lang="ru-RU" sz="1600" u="sng" dirty="0" smtClean="0">
                <a:solidFill>
                  <a:schemeClr val="tx1"/>
                </a:solidFill>
                <a:latin typeface="+mj-lt"/>
              </a:rPr>
              <a:t>03-412</a:t>
            </a:r>
          </a:p>
        </p:txBody>
      </p:sp>
      <p:grpSp>
        <p:nvGrpSpPr>
          <p:cNvPr id="23557" name="Group 7"/>
          <p:cNvGrpSpPr>
            <a:grpSpLocks noChangeAspect="1"/>
          </p:cNvGrpSpPr>
          <p:nvPr/>
        </p:nvGrpSpPr>
        <p:grpSpPr bwMode="auto">
          <a:xfrm>
            <a:off x="6588125" y="1576388"/>
            <a:ext cx="1223963" cy="1260475"/>
            <a:chOff x="0" y="0"/>
            <a:chExt cx="1100" cy="1304"/>
          </a:xfrm>
        </p:grpSpPr>
        <p:sp>
          <p:nvSpPr>
            <p:cNvPr id="23558" name="AutoShape 8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1100" cy="1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59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39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 </a:t>
              </a:r>
              <a:endParaRPr lang="ru-RU">
                <a:latin typeface="Arial" charset="0"/>
              </a:endParaRPr>
            </a:p>
          </p:txBody>
        </p:sp>
        <p:pic>
          <p:nvPicPr>
            <p:cNvPr id="23560" name="Picture 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1098" cy="1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436912" y="188640"/>
            <a:ext cx="6707088" cy="1111250"/>
          </a:xfrm>
          <a:solidFill>
            <a:srgbClr val="003399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Основные модели профильного обучения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77988"/>
            <a:ext cx="9144000" cy="4210050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rgbClr val="660033"/>
                </a:solidFill>
              </a:rPr>
              <a:t>1модель</a:t>
            </a:r>
            <a:r>
              <a:rPr lang="ru-RU" dirty="0" smtClean="0"/>
              <a:t> – </a:t>
            </a:r>
            <a:r>
              <a:rPr lang="ru-RU" sz="2400" b="1" i="1" dirty="0" smtClean="0"/>
              <a:t>ресурсный центр как многопрофильная школа   и  универсальные профили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rgbClr val="660033"/>
                </a:solidFill>
              </a:rPr>
              <a:t>2 модель</a:t>
            </a:r>
            <a:r>
              <a:rPr lang="ru-RU" dirty="0" smtClean="0"/>
              <a:t> </a:t>
            </a:r>
            <a:r>
              <a:rPr lang="ru-RU" b="1" i="1" dirty="0"/>
              <a:t>– дистанционный ресурсный центр</a:t>
            </a:r>
          </a:p>
          <a:p>
            <a:pPr algn="ctr" eaLnBrk="1" hangingPunct="1">
              <a:buFont typeface="Wingdings" pitchFamily="2" charset="2"/>
              <a:buChar char="q"/>
              <a:defRPr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660033"/>
                </a:solidFill>
              </a:rPr>
              <a:t>3 модель</a:t>
            </a:r>
          </a:p>
          <a:p>
            <a:pPr eaLnBrk="1" hangingPunct="1">
              <a:defRPr/>
            </a:pPr>
            <a:endParaRPr lang="ru-RU" dirty="0"/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ru-RU" sz="2000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000" dirty="0"/>
              <a:t> </a:t>
            </a:r>
            <a:r>
              <a:rPr lang="ru-RU" sz="2000" dirty="0" smtClean="0"/>
              <a:t>В этом </a:t>
            </a:r>
            <a:r>
              <a:rPr lang="ru-RU" sz="2000" dirty="0"/>
              <a:t>случае реализация профильных предметов, элективных курсов, социальных практик, проектно-исследовательской деятельности обучающихся более или менее равномерно распределена по школам - участницам образовательной сети</a:t>
            </a:r>
            <a:endParaRPr lang="ru-RU" sz="2000" dirty="0" smtClean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3025" y="3590925"/>
            <a:ext cx="4824413" cy="187325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63538" y="3683000"/>
            <a:ext cx="4243387" cy="1754188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660033"/>
                </a:solidFill>
                <a:latin typeface="+mj-lt"/>
              </a:rPr>
              <a:t>ИМЦ – как методический центр </a:t>
            </a:r>
          </a:p>
          <a:p>
            <a:pPr algn="ctr">
              <a:defRPr/>
            </a:pPr>
            <a:r>
              <a:rPr lang="ru-RU" sz="2000" dirty="0">
                <a:solidFill>
                  <a:srgbClr val="660033"/>
                </a:solidFill>
                <a:latin typeface="+mj-lt"/>
              </a:rPr>
              <a:t>(семинары, конференции, повышение квалификации, обмен опытом)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03825" y="3590925"/>
            <a:ext cx="3816350" cy="187325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394325" y="3667125"/>
            <a:ext cx="363537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660033"/>
                </a:solidFill>
                <a:latin typeface="+mj-lt"/>
              </a:rPr>
              <a:t>Многопрофильная сеть, реализующая модули  сетевой программы профильного обучения </a:t>
            </a:r>
          </a:p>
        </p:txBody>
      </p:sp>
      <p:sp>
        <p:nvSpPr>
          <p:cNvPr id="9" name="Двойная стрелка влево/вправо 8"/>
          <p:cNvSpPr/>
          <p:nvPr/>
        </p:nvSpPr>
        <p:spPr>
          <a:xfrm>
            <a:off x="4786313" y="4527550"/>
            <a:ext cx="608012" cy="23495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4585" name="Picture 2" descr="C:\Users\Александр\Pictures\чел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63" y="0"/>
            <a:ext cx="2012950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799" y="188640"/>
            <a:ext cx="6096000" cy="1102568"/>
          </a:xfrm>
        </p:spPr>
        <p:txBody>
          <a:bodyPr/>
          <a:lstStyle/>
          <a:p>
            <a:pPr algn="ctr">
              <a:defRPr/>
            </a:pPr>
            <a:r>
              <a:rPr lang="ru-RU" sz="2000" dirty="0" smtClean="0"/>
              <a:t> </a:t>
            </a:r>
            <a:r>
              <a:rPr lang="ru-RU" sz="3200" dirty="0" smtClean="0"/>
              <a:t>Модели сетевого взаимодействия </a:t>
            </a:r>
            <a:endParaRPr lang="ru-RU" sz="3200" dirty="0"/>
          </a:p>
        </p:txBody>
      </p:sp>
      <p:sp>
        <p:nvSpPr>
          <p:cNvPr id="20484" name="Текст 9"/>
          <p:cNvSpPr>
            <a:spLocks noGrp="1"/>
          </p:cNvSpPr>
          <p:nvPr>
            <p:ph type="body" sz="half" idx="2"/>
          </p:nvPr>
        </p:nvSpPr>
        <p:spPr>
          <a:xfrm>
            <a:off x="6248400" y="188913"/>
            <a:ext cx="2895600" cy="1152525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latin typeface="+mj-lt"/>
              </a:rPr>
              <a:t> Модель</a:t>
            </a:r>
          </a:p>
          <a:p>
            <a:pPr algn="ctr" eaLnBrk="1" hangingPunct="1">
              <a:defRPr/>
            </a:pPr>
            <a:r>
              <a:rPr lang="ru-RU" sz="2800" b="1" dirty="0" smtClean="0">
                <a:latin typeface="+mj-lt"/>
              </a:rPr>
              <a:t>«Ресурсный центр»</a:t>
            </a:r>
            <a:endParaRPr lang="ru-RU" sz="2800" dirty="0" smtClean="0">
              <a:latin typeface="+mj-lt"/>
            </a:endParaRPr>
          </a:p>
        </p:txBody>
      </p:sp>
      <p:sp>
        <p:nvSpPr>
          <p:cNvPr id="15366" name="Text Box 12"/>
          <p:cNvSpPr txBox="1">
            <a:spLocks noChangeArrowheads="1"/>
          </p:cNvSpPr>
          <p:nvPr/>
        </p:nvSpPr>
        <p:spPr bwMode="auto">
          <a:xfrm>
            <a:off x="250825" y="1557338"/>
            <a:ext cx="8520113" cy="34766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>
              <a:defRPr/>
            </a:pPr>
            <a:r>
              <a:rPr lang="ru-RU" sz="2200" b="0" dirty="0" smtClean="0">
                <a:latin typeface="+mj-lt"/>
              </a:rPr>
              <a:t>Связан с объединением нескольких общеобразовательных учреждений вокруг образовательного учреждения, обладающего достаточным материальным и кадровым потенциалом, способного стать «ресурсным центром» для других школ. В этом случае каждое общеобразовательное учреждение данной группы обеспечивает преподавание в полном объеме базовых  учебных предметов и ту часть профильного обучения (профильные предметы и элективные курсы), которую оно способно реализовать в рамках своих возможностей. Остальную профильную подготовку берет на себя «ресурсный центр».</a:t>
            </a:r>
            <a:endParaRPr lang="ru-RU" sz="2200" dirty="0" smtClean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51435" y="5065651"/>
            <a:ext cx="2760097" cy="166199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latin typeface="+mj-lt"/>
              </a:rPr>
              <a:t>ОУ – ресурсный центр – </a:t>
            </a:r>
            <a:r>
              <a:rPr lang="ru-RU" sz="1800" dirty="0">
                <a:latin typeface="+mj-lt"/>
              </a:rPr>
              <a:t>многопрофильный полифункциональный центр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16216" y="5070872"/>
            <a:ext cx="2353096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latin typeface="+mj-lt"/>
              </a:rPr>
              <a:t>ОУ – </a:t>
            </a:r>
          </a:p>
          <a:p>
            <a:pPr algn="ctr">
              <a:defRPr/>
            </a:pPr>
            <a:r>
              <a:rPr lang="ru-RU" sz="1800" dirty="0">
                <a:solidFill>
                  <a:srgbClr val="993300"/>
                </a:solidFill>
                <a:latin typeface="+mj-lt"/>
              </a:rPr>
              <a:t>базовый</a:t>
            </a:r>
          </a:p>
          <a:p>
            <a:pPr algn="ctr">
              <a:defRPr/>
            </a:pPr>
            <a:r>
              <a:rPr lang="ru-RU" sz="1800" dirty="0">
                <a:solidFill>
                  <a:srgbClr val="993300"/>
                </a:solidFill>
                <a:latin typeface="+mj-lt"/>
              </a:rPr>
              <a:t>профильный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2859088" y="6075363"/>
            <a:ext cx="382587" cy="2762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521450" y="5997575"/>
            <a:ext cx="2347913" cy="3698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dirty="0">
                <a:solidFill>
                  <a:srgbClr val="993300"/>
                </a:solidFill>
                <a:latin typeface="+mj-lt"/>
              </a:rPr>
              <a:t>ПРОФИЛЬ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7544" y="5013295"/>
            <a:ext cx="2353096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latin typeface="+mj-lt"/>
              </a:rPr>
              <a:t>ОУ – </a:t>
            </a:r>
          </a:p>
          <a:p>
            <a:pPr algn="ctr">
              <a:defRPr/>
            </a:pPr>
            <a:r>
              <a:rPr lang="ru-RU" sz="1800" dirty="0">
                <a:solidFill>
                  <a:srgbClr val="993300"/>
                </a:solidFill>
                <a:latin typeface="+mj-lt"/>
              </a:rPr>
              <a:t>базовый</a:t>
            </a:r>
          </a:p>
          <a:p>
            <a:pPr algn="ctr">
              <a:defRPr/>
            </a:pPr>
            <a:r>
              <a:rPr lang="ru-RU" sz="1800" dirty="0">
                <a:solidFill>
                  <a:srgbClr val="993300"/>
                </a:solidFill>
                <a:latin typeface="+mj-lt"/>
              </a:rPr>
              <a:t>профильный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3075" y="6042025"/>
            <a:ext cx="2347913" cy="3698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dirty="0">
                <a:solidFill>
                  <a:srgbClr val="993300"/>
                </a:solidFill>
                <a:latin typeface="+mj-lt"/>
              </a:rPr>
              <a:t>ПРОФИЛЬ</a:t>
            </a:r>
          </a:p>
        </p:txBody>
      </p:sp>
      <p:sp>
        <p:nvSpPr>
          <p:cNvPr id="12" name="Стрелка вправо 11"/>
          <p:cNvSpPr/>
          <p:nvPr/>
        </p:nvSpPr>
        <p:spPr>
          <a:xfrm rot="10800000">
            <a:off x="6011863" y="6003925"/>
            <a:ext cx="479425" cy="2809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174875" y="6499225"/>
            <a:ext cx="136842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993300"/>
                </a:solidFill>
                <a:latin typeface="+mj-lt"/>
              </a:rPr>
              <a:t>договор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11863" y="6478588"/>
            <a:ext cx="136842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993300"/>
                </a:solidFill>
                <a:latin typeface="+mj-lt"/>
              </a:rPr>
              <a:t>договор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799" y="188640"/>
            <a:ext cx="6096000" cy="1102568"/>
          </a:xfrm>
        </p:spPr>
        <p:txBody>
          <a:bodyPr/>
          <a:lstStyle/>
          <a:p>
            <a:pPr algn="ctr">
              <a:defRPr/>
            </a:pPr>
            <a:r>
              <a:rPr lang="ru-RU" sz="2000" dirty="0" smtClean="0"/>
              <a:t> </a:t>
            </a:r>
            <a:r>
              <a:rPr lang="ru-RU" sz="3200" dirty="0" smtClean="0"/>
              <a:t>Координатор сетевого взаимодействия</a:t>
            </a:r>
            <a:endParaRPr lang="ru-RU" sz="3200" dirty="0"/>
          </a:p>
        </p:txBody>
      </p:sp>
      <p:sp>
        <p:nvSpPr>
          <p:cNvPr id="20484" name="Текст 9"/>
          <p:cNvSpPr>
            <a:spLocks noGrp="1"/>
          </p:cNvSpPr>
          <p:nvPr>
            <p:ph type="body" sz="half" idx="2"/>
          </p:nvPr>
        </p:nvSpPr>
        <p:spPr>
          <a:xfrm>
            <a:off x="6248400" y="188913"/>
            <a:ext cx="2895600" cy="1152525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latin typeface="+mj-lt"/>
              </a:rPr>
              <a:t> Модель</a:t>
            </a:r>
          </a:p>
          <a:p>
            <a:pPr algn="ctr" eaLnBrk="1" hangingPunct="1">
              <a:defRPr/>
            </a:pPr>
            <a:r>
              <a:rPr lang="ru-RU" sz="2800" b="1" dirty="0" smtClean="0">
                <a:latin typeface="+mj-lt"/>
              </a:rPr>
              <a:t>«Ресурсный центр» </a:t>
            </a:r>
            <a:endParaRPr lang="ru-RU" sz="2800" dirty="0" smtClean="0">
              <a:latin typeface="+mj-lt"/>
            </a:endParaRPr>
          </a:p>
        </p:txBody>
      </p:sp>
      <p:sp>
        <p:nvSpPr>
          <p:cNvPr id="15366" name="Text Box 12"/>
          <p:cNvSpPr txBox="1">
            <a:spLocks noChangeArrowheads="1"/>
          </p:cNvSpPr>
          <p:nvPr/>
        </p:nvSpPr>
        <p:spPr bwMode="auto">
          <a:xfrm>
            <a:off x="0" y="1557338"/>
            <a:ext cx="9144000" cy="33543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ru-RU" sz="2000" dirty="0" smtClean="0"/>
              <a:t>1</a:t>
            </a:r>
            <a:r>
              <a:rPr lang="ru-RU" sz="1600" dirty="0" smtClean="0">
                <a:latin typeface="+mj-lt"/>
              </a:rPr>
              <a:t>. Разрабатывает критерии получения образовательным учреждением статуса ресурсного центра;</a:t>
            </a:r>
          </a:p>
          <a:p>
            <a:pPr>
              <a:defRPr/>
            </a:pPr>
            <a:r>
              <a:rPr lang="ru-RU" sz="1600" dirty="0" smtClean="0">
                <a:latin typeface="+mj-lt"/>
              </a:rPr>
              <a:t>2. На основании разработанных критериев определяет образовательные учреждения, которые могут быть ресурсными центрами для образовательных учреждений территории (гимназии, лицеи, центры дистанционного образования, центры </a:t>
            </a:r>
            <a:r>
              <a:rPr lang="ru-RU" sz="1600" dirty="0" err="1" smtClean="0">
                <a:latin typeface="+mj-lt"/>
              </a:rPr>
              <a:t>довузовской</a:t>
            </a:r>
            <a:r>
              <a:rPr lang="ru-RU" sz="1600" dirty="0" smtClean="0">
                <a:latin typeface="+mj-lt"/>
              </a:rPr>
              <a:t> подготовки, учреждения дополнительного образования и др.)</a:t>
            </a:r>
          </a:p>
          <a:p>
            <a:pPr>
              <a:defRPr/>
            </a:pPr>
            <a:r>
              <a:rPr lang="ru-RU" sz="1600" dirty="0" smtClean="0">
                <a:latin typeface="+mj-lt"/>
              </a:rPr>
              <a:t>3. Определяет центры дистанционного обучения для работы в статусе ресурсных центров для образовательных сетей;</a:t>
            </a:r>
          </a:p>
          <a:p>
            <a:pPr>
              <a:defRPr/>
            </a:pPr>
            <a:r>
              <a:rPr lang="ru-RU" sz="1600" dirty="0" smtClean="0">
                <a:latin typeface="+mj-lt"/>
              </a:rPr>
              <a:t>4. Формирует образовательные сети вокруг ресурсных центров;</a:t>
            </a:r>
          </a:p>
          <a:p>
            <a:pPr>
              <a:defRPr/>
            </a:pPr>
            <a:r>
              <a:rPr lang="ru-RU" sz="1600" dirty="0" smtClean="0">
                <a:latin typeface="+mj-lt"/>
              </a:rPr>
              <a:t>5. рассматривает вопросы гражданско-правового обеспечения работы сетей;</a:t>
            </a:r>
          </a:p>
          <a:p>
            <a:pPr>
              <a:defRPr/>
            </a:pPr>
            <a:r>
              <a:rPr lang="ru-RU" sz="1600" dirty="0" smtClean="0">
                <a:latin typeface="+mj-lt"/>
              </a:rPr>
              <a:t>6. проводит финансово-экономический анализ степени эффективности созданных моделей;</a:t>
            </a:r>
          </a:p>
          <a:p>
            <a:pPr>
              <a:defRPr/>
            </a:pPr>
            <a:r>
              <a:rPr lang="ru-RU" sz="1600" dirty="0" smtClean="0">
                <a:latin typeface="+mj-lt"/>
              </a:rPr>
              <a:t>7. выдает рекомендации образовательным учреждениям по организации сетевого взаимодействия.</a:t>
            </a:r>
            <a:endParaRPr lang="ru-RU" sz="1600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43240" y="5196007"/>
            <a:ext cx="2857520" cy="16927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latin typeface="+mj-lt"/>
              </a:rPr>
              <a:t>ОУ – </a:t>
            </a:r>
            <a:r>
              <a:rPr lang="ru-RU" sz="2000" dirty="0">
                <a:latin typeface="+mj-lt"/>
              </a:rPr>
              <a:t>ресурсный многопрофильный центр –ДИСТАНЦИОННОГО</a:t>
            </a:r>
          </a:p>
          <a:p>
            <a:pPr algn="ctr">
              <a:defRPr/>
            </a:pPr>
            <a:r>
              <a:rPr lang="ru-RU" sz="2000" dirty="0">
                <a:latin typeface="+mj-lt"/>
              </a:rPr>
              <a:t>обучения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16216" y="5070872"/>
            <a:ext cx="2353096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latin typeface="+mj-lt"/>
              </a:rPr>
              <a:t>ОУ – </a:t>
            </a:r>
          </a:p>
          <a:p>
            <a:pPr algn="ctr">
              <a:defRPr/>
            </a:pPr>
            <a:r>
              <a:rPr lang="ru-RU" sz="1800" dirty="0">
                <a:solidFill>
                  <a:srgbClr val="993300"/>
                </a:solidFill>
                <a:latin typeface="+mj-lt"/>
              </a:rPr>
              <a:t>базовый</a:t>
            </a:r>
          </a:p>
          <a:p>
            <a:pPr algn="ctr">
              <a:defRPr/>
            </a:pPr>
            <a:r>
              <a:rPr lang="ru-RU" sz="1800" dirty="0">
                <a:solidFill>
                  <a:srgbClr val="993300"/>
                </a:solidFill>
                <a:latin typeface="+mj-lt"/>
              </a:rPr>
              <a:t>профильный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2859088" y="6075363"/>
            <a:ext cx="382587" cy="2762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521450" y="5997575"/>
            <a:ext cx="2347913" cy="3698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dirty="0">
                <a:solidFill>
                  <a:srgbClr val="993300"/>
                </a:solidFill>
                <a:latin typeface="+mj-lt"/>
              </a:rPr>
              <a:t>ПРОФИЛЬ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7544" y="5013295"/>
            <a:ext cx="2353096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latin typeface="+mj-lt"/>
              </a:rPr>
              <a:t>ОУ – </a:t>
            </a:r>
          </a:p>
          <a:p>
            <a:pPr algn="ctr">
              <a:defRPr/>
            </a:pPr>
            <a:r>
              <a:rPr lang="ru-RU" sz="1800" dirty="0">
                <a:solidFill>
                  <a:srgbClr val="993300"/>
                </a:solidFill>
                <a:latin typeface="+mj-lt"/>
              </a:rPr>
              <a:t>базовый</a:t>
            </a:r>
          </a:p>
          <a:p>
            <a:pPr algn="ctr">
              <a:defRPr/>
            </a:pPr>
            <a:r>
              <a:rPr lang="ru-RU" sz="1800" dirty="0">
                <a:solidFill>
                  <a:srgbClr val="993300"/>
                </a:solidFill>
                <a:latin typeface="+mj-lt"/>
              </a:rPr>
              <a:t>профильный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3075" y="6042025"/>
            <a:ext cx="2347913" cy="3698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dirty="0">
                <a:solidFill>
                  <a:srgbClr val="993300"/>
                </a:solidFill>
                <a:latin typeface="+mj-lt"/>
              </a:rPr>
              <a:t>ПРОФИЛЬ</a:t>
            </a:r>
          </a:p>
        </p:txBody>
      </p:sp>
      <p:sp>
        <p:nvSpPr>
          <p:cNvPr id="12" name="Стрелка вправо 11"/>
          <p:cNvSpPr/>
          <p:nvPr/>
        </p:nvSpPr>
        <p:spPr>
          <a:xfrm rot="10800000">
            <a:off x="6011863" y="6003925"/>
            <a:ext cx="479425" cy="2809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174875" y="6499225"/>
            <a:ext cx="136842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993300"/>
                </a:solidFill>
                <a:latin typeface="+mj-lt"/>
              </a:rPr>
              <a:t>договор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11863" y="6478588"/>
            <a:ext cx="136842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993300"/>
                </a:solidFill>
                <a:latin typeface="+mj-lt"/>
              </a:rPr>
              <a:t>договор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00298" y="4714884"/>
            <a:ext cx="457203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dirty="0">
                <a:latin typeface="+mj-lt"/>
              </a:rPr>
              <a:t>ИМЦ - Координационный центр</a:t>
            </a:r>
            <a:endParaRPr lang="ru-RU" sz="1800" dirty="0">
              <a:solidFill>
                <a:srgbClr val="993300"/>
              </a:solidFill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Содержимое 1"/>
          <p:cNvSpPr>
            <a:spLocks noGrp="1"/>
          </p:cNvSpPr>
          <p:nvPr>
            <p:ph/>
          </p:nvPr>
        </p:nvSpPr>
        <p:spPr>
          <a:xfrm>
            <a:off x="107950" y="260350"/>
            <a:ext cx="8928100" cy="585152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b="1" i="1" smtClean="0">
                <a:solidFill>
                  <a:schemeClr val="bg1"/>
                </a:solidFill>
              </a:rPr>
              <a:t>Модель построения образовательной сети на основе ресурсного центра дистанционного бучения</a:t>
            </a:r>
            <a:endParaRPr lang="ru-RU" smtClean="0">
              <a:solidFill>
                <a:schemeClr val="bg1"/>
              </a:solidFill>
            </a:endParaRPr>
          </a:p>
        </p:txBody>
      </p:sp>
      <p:sp>
        <p:nvSpPr>
          <p:cNvPr id="27651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DD8BD6-9FFB-484C-9EB3-D07899789A64}" type="slidenum">
              <a:rPr lang="ru-RU" smtClean="0"/>
              <a:pPr/>
              <a:t>14</a:t>
            </a:fld>
            <a:endParaRPr lang="ru-RU" smtClean="0"/>
          </a:p>
        </p:txBody>
      </p:sp>
      <p:pic>
        <p:nvPicPr>
          <p:cNvPr id="27652" name="i-main-pic" descr="&amp;Kcy;&amp;acy;&amp;rcy;&amp;tcy;&amp;icy;&amp;ncy;&amp;kcy;&amp;acy; 1 &amp;icy;&amp;zcy; 9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2143125"/>
            <a:ext cx="7715250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4282" y="6286520"/>
            <a:ext cx="457203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dirty="0">
                <a:latin typeface="+mj-lt"/>
              </a:rPr>
              <a:t>ЛОКАЛЬНАЯ СЕТЬ</a:t>
            </a:r>
            <a:endParaRPr lang="ru-RU" sz="1800" dirty="0">
              <a:solidFill>
                <a:srgbClr val="9933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8992" y="1142984"/>
            <a:ext cx="464347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dirty="0">
                <a:latin typeface="+mj-lt"/>
              </a:rPr>
              <a:t>ОУ – организатор дистанционного профильного обучения по актуальной тематике профильного обучения </a:t>
            </a:r>
            <a:endParaRPr lang="ru-RU" sz="1800" dirty="0">
              <a:solidFill>
                <a:srgbClr val="9933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799" y="428604"/>
            <a:ext cx="6096000" cy="862604"/>
          </a:xfrm>
        </p:spPr>
        <p:txBody>
          <a:bodyPr/>
          <a:lstStyle/>
          <a:p>
            <a:pPr algn="ctr">
              <a:defRPr/>
            </a:pPr>
            <a:r>
              <a:rPr lang="ru-RU" sz="2000" dirty="0" smtClean="0"/>
              <a:t> </a:t>
            </a:r>
            <a:r>
              <a:rPr lang="ru-RU" sz="2000" b="1" i="1" dirty="0" smtClean="0">
                <a:solidFill>
                  <a:schemeClr val="bg1"/>
                </a:solidFill>
              </a:rPr>
              <a:t>Модель построения образовательной сети на основе ресурсного центра  - многопрофильного центра «прикладных квалификаций»</a:t>
            </a: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endParaRPr lang="ru-RU" sz="3200" dirty="0"/>
          </a:p>
        </p:txBody>
      </p:sp>
      <p:sp>
        <p:nvSpPr>
          <p:cNvPr id="20484" name="Текст 9"/>
          <p:cNvSpPr>
            <a:spLocks noGrp="1"/>
          </p:cNvSpPr>
          <p:nvPr>
            <p:ph type="body" sz="half" idx="2"/>
          </p:nvPr>
        </p:nvSpPr>
        <p:spPr>
          <a:xfrm>
            <a:off x="6248400" y="188913"/>
            <a:ext cx="2895600" cy="1152525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latin typeface="+mj-lt"/>
              </a:rPr>
              <a:t> МОДЕЛЬ «Ресурсные центры»</a:t>
            </a:r>
            <a:endParaRPr lang="ru-RU" sz="2800" dirty="0" smtClean="0">
              <a:latin typeface="+mj-lt"/>
            </a:endParaRPr>
          </a:p>
        </p:txBody>
      </p:sp>
      <p:sp>
        <p:nvSpPr>
          <p:cNvPr id="28676" name="Text Box 12"/>
          <p:cNvSpPr txBox="1">
            <a:spLocks noChangeArrowheads="1"/>
          </p:cNvSpPr>
          <p:nvPr/>
        </p:nvSpPr>
        <p:spPr bwMode="auto">
          <a:xfrm>
            <a:off x="0" y="1714500"/>
            <a:ext cx="3997325" cy="5262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eaLnBrk="0" hangingPunct="0"/>
            <a:r>
              <a:rPr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Модель реализации профильного обучения за счет «добавления школами  модулей «прикладных квалификаций», дополняющих программы профильного обучения и предпрофильной подготовки»</a:t>
            </a:r>
          </a:p>
          <a:p>
            <a:pPr marL="342900" indent="-342900" algn="ctr" eaLnBrk="0" hangingPunct="0"/>
            <a:r>
              <a:rPr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Программа «складывается по кубикам»</a:t>
            </a:r>
          </a:p>
          <a:p>
            <a:pPr marL="342900" indent="-342900" algn="ctr" eaLnBrk="0" hangingPunct="0"/>
            <a:endParaRPr lang="ru-RU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41763" y="2000250"/>
            <a:ext cx="5202237" cy="237331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ctr">
              <a:defRPr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ctr">
              <a:defRPr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ОУ –  многопрофильный центр прикладных квалификаций:</a:t>
            </a:r>
          </a:p>
          <a:p>
            <a:pPr algn="ctr"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«короткие программы»  напр.«парикмахерское дело»,  обучение профессиональным навыкам, не требующим серьезной фундаментальной академической подготовки</a:t>
            </a:r>
          </a:p>
          <a:p>
            <a:pPr algn="ctr">
              <a:defRPr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ctr">
              <a:defRPr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ctr">
              <a:defRPr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43375" y="4643438"/>
            <a:ext cx="2454275" cy="187325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ШКОЛА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 по направлениям профилей)</a:t>
            </a:r>
          </a:p>
          <a:p>
            <a:pPr algn="ctr">
              <a:defRPr/>
            </a:pPr>
            <a:r>
              <a:rPr lang="ru-RU" sz="2000" dirty="0">
                <a:solidFill>
                  <a:srgbClr val="993300"/>
                </a:solidFill>
                <a:latin typeface="+mj-lt"/>
              </a:rPr>
              <a:t>Индивидуальные учебные планы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72288" y="4643438"/>
            <a:ext cx="2271712" cy="187325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ОУ ДОД</a:t>
            </a:r>
          </a:p>
          <a:p>
            <a:pPr>
              <a:defRPr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или ОУ  ОДОД</a:t>
            </a:r>
          </a:p>
          <a:p>
            <a:pPr algn="ctr">
              <a:defRPr/>
            </a:pPr>
            <a:r>
              <a:rPr lang="ru-RU" sz="1800" dirty="0">
                <a:solidFill>
                  <a:srgbClr val="993300"/>
                </a:solidFill>
                <a:latin typeface="+mj-lt"/>
              </a:rPr>
              <a:t>Согласованные </a:t>
            </a:r>
            <a:r>
              <a:rPr lang="ru-RU" sz="1800" dirty="0" err="1">
                <a:solidFill>
                  <a:srgbClr val="993300"/>
                </a:solidFill>
                <a:latin typeface="+mj-lt"/>
              </a:rPr>
              <a:t>профориентированные</a:t>
            </a:r>
            <a:r>
              <a:rPr lang="ru-RU" sz="1800" dirty="0">
                <a:solidFill>
                  <a:srgbClr val="993300"/>
                </a:solidFill>
                <a:latin typeface="+mj-lt"/>
              </a:rPr>
              <a:t> программы (модули) 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4402138" y="1606550"/>
            <a:ext cx="4279900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>
              <a:defRPr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«Горизонтальная» модель</a:t>
            </a:r>
          </a:p>
        </p:txBody>
      </p:sp>
      <p:sp>
        <p:nvSpPr>
          <p:cNvPr id="3" name="Двойная стрелка влево/вправо 2"/>
          <p:cNvSpPr/>
          <p:nvPr/>
        </p:nvSpPr>
        <p:spPr>
          <a:xfrm>
            <a:off x="6457950" y="5219700"/>
            <a:ext cx="657225" cy="36036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Двойная стрелка влево/вправо 12"/>
          <p:cNvSpPr/>
          <p:nvPr/>
        </p:nvSpPr>
        <p:spPr>
          <a:xfrm rot="16033272">
            <a:off x="4083050" y="4298951"/>
            <a:ext cx="655637" cy="36036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85720" y="1285860"/>
            <a:ext cx="850109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dirty="0">
                <a:latin typeface="+mj-lt"/>
              </a:rPr>
              <a:t> Академическая мобильность старшеклассников </a:t>
            </a:r>
            <a:endParaRPr lang="ru-RU" sz="1800" dirty="0">
              <a:solidFill>
                <a:srgbClr val="99330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488668"/>
            <a:ext cx="457203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dirty="0">
                <a:latin typeface="+mj-lt"/>
              </a:rPr>
              <a:t> ОТКРЫТАЯ  СЕТЬ</a:t>
            </a:r>
            <a:endParaRPr lang="ru-RU" sz="1800" dirty="0">
              <a:solidFill>
                <a:srgbClr val="993300"/>
              </a:solidFill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799" y="188640"/>
            <a:ext cx="6096000" cy="1102568"/>
          </a:xfrm>
        </p:spPr>
        <p:txBody>
          <a:bodyPr/>
          <a:lstStyle/>
          <a:p>
            <a:pPr algn="ctr">
              <a:defRPr/>
            </a:pPr>
            <a:r>
              <a:rPr lang="ru-RU" sz="2800" dirty="0" smtClean="0"/>
              <a:t> МОДЕЛЬ </a:t>
            </a:r>
            <a:r>
              <a:rPr lang="ru-RU" sz="2000" dirty="0" smtClean="0"/>
              <a:t>«</a:t>
            </a:r>
            <a:r>
              <a:rPr lang="ru-RU" sz="3200" dirty="0" smtClean="0"/>
              <a:t>Паритетная кооперация»</a:t>
            </a:r>
            <a:endParaRPr lang="ru-RU" sz="3200" dirty="0"/>
          </a:p>
        </p:txBody>
      </p:sp>
      <p:sp>
        <p:nvSpPr>
          <p:cNvPr id="20484" name="Текст 9"/>
          <p:cNvSpPr>
            <a:spLocks noGrp="1"/>
          </p:cNvSpPr>
          <p:nvPr>
            <p:ph type="body" sz="half" idx="2"/>
          </p:nvPr>
        </p:nvSpPr>
        <p:spPr>
          <a:xfrm>
            <a:off x="6248400" y="333375"/>
            <a:ext cx="2895600" cy="1008063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latin typeface="+mj-lt"/>
              </a:rPr>
              <a:t> </a:t>
            </a:r>
            <a:r>
              <a:rPr lang="ru-RU" sz="2200" b="1" dirty="0" smtClean="0">
                <a:latin typeface="+mj-lt"/>
              </a:rPr>
              <a:t>ВЗАИМООБМЕН и распределение ресурсов </a:t>
            </a:r>
          </a:p>
          <a:p>
            <a:pPr algn="ctr" eaLnBrk="1" hangingPunct="1">
              <a:defRPr/>
            </a:pPr>
            <a:endParaRPr lang="ru-RU" sz="2800" dirty="0" smtClean="0">
              <a:latin typeface="+mj-lt"/>
            </a:endParaRPr>
          </a:p>
        </p:txBody>
      </p:sp>
      <p:sp>
        <p:nvSpPr>
          <p:cNvPr id="15366" name="Text Box 12"/>
          <p:cNvSpPr txBox="1">
            <a:spLocks noChangeArrowheads="1"/>
          </p:cNvSpPr>
          <p:nvPr/>
        </p:nvSpPr>
        <p:spPr bwMode="auto">
          <a:xfrm>
            <a:off x="0" y="1500188"/>
            <a:ext cx="9144000" cy="19383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just">
              <a:defRPr/>
            </a:pPr>
            <a:r>
              <a:rPr lang="ru-RU" sz="2000" dirty="0" smtClean="0">
                <a:solidFill>
                  <a:srgbClr val="993300"/>
                </a:solidFill>
                <a:latin typeface="+mj-lt"/>
              </a:rPr>
              <a:t>Паритетная кооперация</a:t>
            </a:r>
            <a:r>
              <a:rPr lang="ru-RU" sz="2000" b="0" dirty="0" smtClean="0">
                <a:latin typeface="+mj-lt"/>
              </a:rPr>
              <a:t>  ОУ с учреждениями общего, дополнительного, ВУЗами, СПО и привлечении дополнительных образовательных ресурсов. В этом случае учащимся предоставляется право выбора способов профильного обучения не только там, где он учится, но и в кооперированных с общеобразовательным учреждением образовательных структурах (заочные школы, дистанционные курсы, СПО и т.д..).</a:t>
            </a:r>
            <a:endParaRPr lang="ru-RU" sz="2000" dirty="0" smtClean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14678" y="4286256"/>
            <a:ext cx="2571768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latin typeface="+mj-lt"/>
              </a:rPr>
              <a:t>ОУ ДОД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2198" y="5072074"/>
            <a:ext cx="285752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latin typeface="+mj-lt"/>
              </a:rPr>
              <a:t>ОУ - ОДОД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5152" y="5462077"/>
            <a:ext cx="235309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latin typeface="+mj-lt"/>
              </a:rPr>
              <a:t>ОУ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7450" y="6488113"/>
            <a:ext cx="136842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latin typeface="+mj-lt"/>
              </a:rPr>
              <a:t>договор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91313" y="6537325"/>
            <a:ext cx="1366837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993300"/>
                </a:solidFill>
                <a:latin typeface="+mj-lt"/>
              </a:rPr>
              <a:t>договор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14688" y="4786313"/>
            <a:ext cx="2571750" cy="369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dirty="0">
                <a:solidFill>
                  <a:srgbClr val="993300"/>
                </a:solidFill>
                <a:latin typeface="+mj-lt"/>
              </a:rPr>
              <a:t>ПРОФИЛИ - модули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86116" y="5786454"/>
            <a:ext cx="252028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latin typeface="+mj-lt"/>
              </a:rPr>
              <a:t>СПО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5603" y="4497608"/>
            <a:ext cx="2520280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latin typeface="+mj-lt"/>
              </a:rPr>
              <a:t>База практики</a:t>
            </a:r>
          </a:p>
          <a:p>
            <a:pPr algn="ctr">
              <a:defRPr/>
            </a:pPr>
            <a:r>
              <a:rPr lang="ru-RU" sz="2000" dirty="0">
                <a:latin typeface="+mj-lt"/>
              </a:rPr>
              <a:t>(типография, ИКТ, предприятие…)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86116" y="5214950"/>
            <a:ext cx="252028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>
                <a:latin typeface="+mj-lt"/>
              </a:rPr>
              <a:t>ВУЗ</a:t>
            </a:r>
            <a:endParaRPr lang="ru-RU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00760" y="3857628"/>
            <a:ext cx="2928958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latin typeface="+mj-lt"/>
              </a:rPr>
              <a:t>Дистанционное обучение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9195" y="3997631"/>
            <a:ext cx="235309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latin typeface="+mj-lt"/>
              </a:rPr>
              <a:t>ОУ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55776" y="6383592"/>
            <a:ext cx="4082283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latin typeface="+mj-lt"/>
              </a:rPr>
              <a:t>Сетевая программа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43636" y="5500702"/>
            <a:ext cx="278608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dirty="0">
                <a:latin typeface="+mj-lt"/>
              </a:rPr>
              <a:t>Организации (спорт..</a:t>
            </a:r>
            <a:r>
              <a:rPr lang="ru-RU" dirty="0">
                <a:latin typeface="+mj-lt"/>
              </a:rPr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0034" y="6027003"/>
            <a:ext cx="235309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latin typeface="+mj-lt"/>
              </a:rPr>
              <a:t>Центры психолого-педагогической поддержки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638059" y="5982283"/>
            <a:ext cx="235309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dirty="0">
                <a:latin typeface="+mj-lt"/>
              </a:rPr>
              <a:t>Центр проф. тестирования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00760" y="4572008"/>
            <a:ext cx="2928958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latin typeface="+mj-lt"/>
              </a:rPr>
              <a:t>«Заочные школы»</a:t>
            </a:r>
          </a:p>
        </p:txBody>
      </p:sp>
      <p:sp>
        <p:nvSpPr>
          <p:cNvPr id="23" name="Текст 9"/>
          <p:cNvSpPr txBox="1">
            <a:spLocks/>
          </p:cNvSpPr>
          <p:nvPr/>
        </p:nvSpPr>
        <p:spPr bwMode="auto">
          <a:xfrm>
            <a:off x="0" y="1500188"/>
            <a:ext cx="91440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/>
            </a:pPr>
            <a:r>
              <a:rPr lang="ru-RU" sz="1600" dirty="0">
                <a:solidFill>
                  <a:srgbClr val="FFFFFF"/>
                </a:solidFill>
                <a:latin typeface="+mj-lt"/>
              </a:rPr>
              <a:t> Идея упорядочения «ХАОСА»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/>
            </a:pPr>
            <a:endParaRPr lang="ru-RU" sz="2800" b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57356" y="3357562"/>
            <a:ext cx="5286412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latin typeface="+mj-lt"/>
              </a:rPr>
              <a:t>ИМЦ  - КООРДИНАЦИОННЫЙ ЦЕНТР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214678" y="3786190"/>
            <a:ext cx="2571768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latin typeface="+mj-lt"/>
              </a:rPr>
              <a:t>Ресурсные центры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286625" y="3357563"/>
            <a:ext cx="185737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993300"/>
                </a:solidFill>
                <a:latin typeface="+mj-lt"/>
              </a:rPr>
              <a:t>ПОЛОЖЕНИЕ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0" y="3500438"/>
            <a:ext cx="18573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993300"/>
                </a:solidFill>
                <a:latin typeface="+mj-lt"/>
              </a:rPr>
              <a:t>Финансовое обоснование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799" y="188640"/>
            <a:ext cx="6096000" cy="1102568"/>
          </a:xfrm>
        </p:spPr>
        <p:txBody>
          <a:bodyPr/>
          <a:lstStyle/>
          <a:p>
            <a:pPr algn="ctr">
              <a:defRPr/>
            </a:pPr>
            <a:r>
              <a:rPr lang="ru-RU" sz="2800" dirty="0" smtClean="0"/>
              <a:t> МОДЕЛЬ </a:t>
            </a:r>
            <a:r>
              <a:rPr lang="ru-RU" sz="2000" dirty="0" smtClean="0"/>
              <a:t>«</a:t>
            </a:r>
            <a:r>
              <a:rPr lang="ru-RU" sz="3200" dirty="0" smtClean="0"/>
              <a:t>Паритетная кооперация»</a:t>
            </a:r>
            <a:endParaRPr lang="ru-RU" sz="3200" dirty="0"/>
          </a:p>
        </p:txBody>
      </p:sp>
      <p:sp>
        <p:nvSpPr>
          <p:cNvPr id="20484" name="Текст 9"/>
          <p:cNvSpPr>
            <a:spLocks noGrp="1"/>
          </p:cNvSpPr>
          <p:nvPr>
            <p:ph type="body" sz="half" idx="2"/>
          </p:nvPr>
        </p:nvSpPr>
        <p:spPr>
          <a:xfrm>
            <a:off x="6248400" y="333375"/>
            <a:ext cx="2895600" cy="1008063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latin typeface="+mj-lt"/>
              </a:rPr>
              <a:t> </a:t>
            </a:r>
            <a:r>
              <a:rPr lang="ru-RU" sz="2200" b="1" dirty="0" smtClean="0">
                <a:latin typeface="+mj-lt"/>
              </a:rPr>
              <a:t>ВЗАИМООБМЕН и распределение ресурсов </a:t>
            </a:r>
          </a:p>
          <a:p>
            <a:pPr algn="ctr" eaLnBrk="1" hangingPunct="1">
              <a:defRPr/>
            </a:pPr>
            <a:endParaRPr lang="ru-RU" sz="2800" dirty="0" smtClean="0">
              <a:latin typeface="+mj-lt"/>
            </a:endParaRPr>
          </a:p>
        </p:txBody>
      </p:sp>
      <p:sp>
        <p:nvSpPr>
          <p:cNvPr id="15366" name="Text Box 12"/>
          <p:cNvSpPr txBox="1">
            <a:spLocks noChangeArrowheads="1"/>
          </p:cNvSpPr>
          <p:nvPr/>
        </p:nvSpPr>
        <p:spPr bwMode="auto">
          <a:xfrm>
            <a:off x="0" y="1500188"/>
            <a:ext cx="9144000" cy="59404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>
              <a:defRPr/>
            </a:pPr>
            <a:r>
              <a:rPr lang="ru-RU" sz="2000" dirty="0" smtClean="0">
                <a:solidFill>
                  <a:srgbClr val="993300"/>
                </a:solidFill>
                <a:latin typeface="+mj-lt"/>
              </a:rPr>
              <a:t>Координационный центр:</a:t>
            </a:r>
          </a:p>
          <a:p>
            <a:pPr>
              <a:defRPr/>
            </a:pPr>
            <a:r>
              <a:rPr lang="ru-RU" sz="2000" dirty="0" smtClean="0">
                <a:solidFill>
                  <a:srgbClr val="993300"/>
                </a:solidFill>
                <a:latin typeface="+mj-lt"/>
              </a:rPr>
              <a:t>1. 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проводит </a:t>
            </a:r>
            <a:r>
              <a:rPr lang="ru-RU" sz="2000" i="1" dirty="0" smtClean="0">
                <a:solidFill>
                  <a:srgbClr val="993300"/>
                </a:solidFill>
                <a:latin typeface="+mj-lt"/>
              </a:rPr>
              <a:t>комплексный анализ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образовательных возможностей и потребностей образовательных учреждений территории;</a:t>
            </a:r>
          </a:p>
          <a:p>
            <a:pPr>
              <a:defRPr/>
            </a:pP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2. выявляет образовательные учреждения, готовые к обмену ресурсами (при условии, что их образовательный </a:t>
            </a:r>
            <a:r>
              <a:rPr lang="ru-RU" sz="2000" i="1" dirty="0" smtClean="0">
                <a:solidFill>
                  <a:srgbClr val="993300"/>
                </a:solidFill>
                <a:latin typeface="+mj-lt"/>
              </a:rPr>
              <a:t>ресурс актуален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и может быть востребованным другими образовательными учреждениями);</a:t>
            </a:r>
          </a:p>
          <a:p>
            <a:pPr>
              <a:defRPr/>
            </a:pP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3. формирует из соответствующих образовательных учреждений </a:t>
            </a:r>
            <a:r>
              <a:rPr lang="ru-RU" sz="2000" i="1" dirty="0" smtClean="0">
                <a:solidFill>
                  <a:srgbClr val="993300"/>
                </a:solidFill>
                <a:latin typeface="+mj-lt"/>
              </a:rPr>
              <a:t>образовательные сети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по модели "Паритетная кооперация";</a:t>
            </a:r>
          </a:p>
          <a:p>
            <a:pPr>
              <a:defRPr/>
            </a:pP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4. включает в паритетные сети </a:t>
            </a:r>
            <a:r>
              <a:rPr lang="ru-RU" sz="2000" i="1" dirty="0" smtClean="0">
                <a:solidFill>
                  <a:srgbClr val="993300"/>
                </a:solidFill>
                <a:latin typeface="+mj-lt"/>
              </a:rPr>
              <a:t>учреждения дистанционного обучения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, образовательный ресурс которых обеспечивает как содержательную, так и организационную и экономическую целесообразность функционирования паритетных сетей;</a:t>
            </a:r>
          </a:p>
          <a:p>
            <a:pPr>
              <a:defRPr/>
            </a:pP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5. рассматривает </a:t>
            </a:r>
            <a:r>
              <a:rPr lang="ru-RU" sz="2000" i="1" dirty="0" smtClean="0">
                <a:solidFill>
                  <a:srgbClr val="993300"/>
                </a:solidFill>
                <a:latin typeface="+mj-lt"/>
              </a:rPr>
              <a:t>вопросы гражданско-правового обеспечения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работы сетей;</a:t>
            </a:r>
          </a:p>
          <a:p>
            <a:pPr>
              <a:defRPr/>
            </a:pP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6. проводит </a:t>
            </a:r>
            <a:r>
              <a:rPr lang="ru-RU" sz="2000" i="1" dirty="0" smtClean="0">
                <a:solidFill>
                  <a:srgbClr val="993300"/>
                </a:solidFill>
                <a:latin typeface="+mj-lt"/>
              </a:rPr>
              <a:t>финансово-экономический анализ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степени эффективности созданных моделей;</a:t>
            </a:r>
          </a:p>
          <a:p>
            <a:pPr>
              <a:defRPr/>
            </a:pP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7. выдает </a:t>
            </a:r>
            <a:r>
              <a:rPr lang="ru-RU" sz="2000" i="1" dirty="0" smtClean="0">
                <a:solidFill>
                  <a:srgbClr val="993300"/>
                </a:solidFill>
                <a:latin typeface="+mj-lt"/>
              </a:rPr>
              <a:t>рекомендации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ОУ по организации сетевого взаимодействия между ОУ сформированной сети.</a:t>
            </a:r>
          </a:p>
          <a:p>
            <a:pPr algn="ctr">
              <a:defRPr/>
            </a:pPr>
            <a:endParaRPr lang="ru-RU" sz="2000" dirty="0" smtClean="0">
              <a:solidFill>
                <a:srgbClr val="993300"/>
              </a:solidFill>
              <a:latin typeface="+mj-lt"/>
            </a:endParaRPr>
          </a:p>
          <a:p>
            <a:pPr algn="ctr">
              <a:defRPr/>
            </a:pPr>
            <a:endParaRPr lang="ru-RU" sz="2000" dirty="0" smtClean="0">
              <a:solidFill>
                <a:srgbClr val="993300"/>
              </a:solidFill>
              <a:latin typeface="+mj-lt"/>
            </a:endParaRPr>
          </a:p>
        </p:txBody>
      </p:sp>
      <p:sp>
        <p:nvSpPr>
          <p:cNvPr id="23" name="Текст 9"/>
          <p:cNvSpPr txBox="1">
            <a:spLocks/>
          </p:cNvSpPr>
          <p:nvPr/>
        </p:nvSpPr>
        <p:spPr bwMode="auto">
          <a:xfrm>
            <a:off x="0" y="1500188"/>
            <a:ext cx="91440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/>
            </a:pPr>
            <a:r>
              <a:rPr lang="ru-RU" sz="1600" dirty="0">
                <a:solidFill>
                  <a:srgbClr val="FFFFFF"/>
                </a:solidFill>
                <a:latin typeface="+mj-lt"/>
              </a:rPr>
              <a:t> Идея упорядочения «ХАОСА»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/>
            </a:pPr>
            <a:endParaRPr lang="ru-RU" sz="2800" b="0" dirty="0">
              <a:solidFill>
                <a:srgbClr val="FFFFFF"/>
              </a:solidFill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799" y="188640"/>
            <a:ext cx="6096000" cy="1102568"/>
          </a:xfrm>
        </p:spPr>
        <p:txBody>
          <a:bodyPr/>
          <a:lstStyle/>
          <a:p>
            <a:pPr algn="ctr">
              <a:defRPr/>
            </a:pPr>
            <a:r>
              <a:rPr lang="ru-RU" sz="2000" dirty="0" smtClean="0"/>
              <a:t> </a:t>
            </a:r>
            <a:r>
              <a:rPr lang="ru-RU" sz="3200" dirty="0" smtClean="0"/>
              <a:t>Модели сетевого взаимодействия</a:t>
            </a:r>
            <a:br>
              <a:rPr lang="ru-RU" sz="3200" dirty="0" smtClean="0"/>
            </a:br>
            <a:r>
              <a:rPr lang="ru-RU" sz="3200" dirty="0" smtClean="0"/>
              <a:t>(локальная сеть) </a:t>
            </a:r>
            <a:endParaRPr lang="ru-RU" sz="3200" dirty="0"/>
          </a:p>
        </p:txBody>
      </p:sp>
      <p:sp>
        <p:nvSpPr>
          <p:cNvPr id="20484" name="Текст 9"/>
          <p:cNvSpPr>
            <a:spLocks noGrp="1"/>
          </p:cNvSpPr>
          <p:nvPr>
            <p:ph type="body" sz="half" idx="2"/>
          </p:nvPr>
        </p:nvSpPr>
        <p:spPr>
          <a:xfrm>
            <a:off x="6248400" y="188913"/>
            <a:ext cx="2895600" cy="11525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b="1" dirty="0" smtClean="0">
                <a:latin typeface="+mj-lt"/>
              </a:rPr>
              <a:t> МОДЕЛЬ партнерства</a:t>
            </a:r>
            <a:endParaRPr lang="ru-RU" sz="2800" dirty="0" smtClean="0">
              <a:latin typeface="+mj-lt"/>
            </a:endParaRPr>
          </a:p>
        </p:txBody>
      </p:sp>
      <p:sp>
        <p:nvSpPr>
          <p:cNvPr id="31748" name="Text Box 12"/>
          <p:cNvSpPr txBox="1">
            <a:spLocks noChangeArrowheads="1"/>
          </p:cNvSpPr>
          <p:nvPr/>
        </p:nvSpPr>
        <p:spPr bwMode="auto">
          <a:xfrm>
            <a:off x="3175" y="1557338"/>
            <a:ext cx="4281488" cy="6000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eaLnBrk="0" hangingPunct="0"/>
            <a:r>
              <a:rPr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Модель реализации совместных ОП путём сетевой подготовки и переподготовки, в </a:t>
            </a:r>
          </a:p>
          <a:p>
            <a:pPr marL="342900" indent="-342900" algn="ctr" eaLnBrk="0" hangingPunct="0"/>
            <a:r>
              <a:rPr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том числе в виде консорциума, ассоциаций, кластеров </a:t>
            </a:r>
          </a:p>
          <a:p>
            <a:pPr marL="342900" indent="-342900" algn="ctr" eaLnBrk="0" hangingPunct="0"/>
            <a:r>
              <a:rPr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образовательных, научных и производственных организаций  по программам </a:t>
            </a:r>
          </a:p>
          <a:p>
            <a:pPr marL="342900" indent="-342900" algn="ctr" eaLnBrk="0" hangingPunct="0"/>
            <a:r>
              <a:rPr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ОУ +СПО+ДО  или</a:t>
            </a:r>
          </a:p>
          <a:p>
            <a:pPr marL="342900" indent="-342900" algn="ctr" eaLnBrk="0" hangingPunct="0"/>
            <a:r>
              <a:rPr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программам ОО - ВПО+ДО </a:t>
            </a:r>
          </a:p>
          <a:p>
            <a:pPr marL="342900" indent="-342900" algn="ctr" eaLnBrk="0" hangingPunct="0"/>
            <a:endParaRPr lang="ru-RU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0" hangingPunct="0"/>
            <a:endParaRPr lang="ru-RU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41775" y="2060575"/>
            <a:ext cx="5202238" cy="237331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ctr">
              <a:defRPr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ctr">
              <a:defRPr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ctr"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ВУЗ (СПО) : Руководство проектами (по ИКТ)</a:t>
            </a:r>
          </a:p>
          <a:p>
            <a:pPr algn="ctr"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«Сквозная» программа</a:t>
            </a:r>
          </a:p>
          <a:p>
            <a:pPr algn="ctr"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Поддержка одаренных</a:t>
            </a:r>
          </a:p>
          <a:p>
            <a:pPr algn="ctr"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Программы </a:t>
            </a:r>
            <a:r>
              <a:rPr lang="ru-RU" i="1" dirty="0" err="1">
                <a:solidFill>
                  <a:srgbClr val="C00000"/>
                </a:solidFill>
                <a:latin typeface="+mj-lt"/>
              </a:rPr>
              <a:t>довузовской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подготовки</a:t>
            </a:r>
          </a:p>
          <a:p>
            <a:pPr algn="ctr">
              <a:defRPr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ctr">
              <a:defRPr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ctr">
              <a:defRPr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43375" y="4643438"/>
            <a:ext cx="2454275" cy="187325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ШКОЛА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 по направлениям профилей)</a:t>
            </a:r>
          </a:p>
          <a:p>
            <a:pPr algn="ctr">
              <a:defRPr/>
            </a:pPr>
            <a:r>
              <a:rPr lang="ru-RU" sz="2000" dirty="0">
                <a:solidFill>
                  <a:srgbClr val="993300"/>
                </a:solidFill>
                <a:latin typeface="+mj-lt"/>
              </a:rPr>
              <a:t>Индивидуальные учебные планы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72288" y="4643438"/>
            <a:ext cx="2271712" cy="187325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ОУ ДОД</a:t>
            </a:r>
          </a:p>
          <a:p>
            <a:pPr>
              <a:defRPr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или ОУ  ОДОД</a:t>
            </a:r>
          </a:p>
          <a:p>
            <a:pPr algn="ctr">
              <a:defRPr/>
            </a:pPr>
            <a:r>
              <a:rPr lang="ru-RU" sz="1800" dirty="0">
                <a:solidFill>
                  <a:srgbClr val="993300"/>
                </a:solidFill>
                <a:latin typeface="+mj-lt"/>
              </a:rPr>
              <a:t>Согласованные </a:t>
            </a:r>
            <a:r>
              <a:rPr lang="ru-RU" sz="1800" dirty="0" err="1">
                <a:solidFill>
                  <a:srgbClr val="993300"/>
                </a:solidFill>
                <a:latin typeface="+mj-lt"/>
              </a:rPr>
              <a:t>профориентированные</a:t>
            </a:r>
            <a:r>
              <a:rPr lang="ru-RU" sz="1800" dirty="0">
                <a:solidFill>
                  <a:srgbClr val="993300"/>
                </a:solidFill>
                <a:latin typeface="+mj-lt"/>
              </a:rPr>
              <a:t> программы (модули) 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4646613" y="1527175"/>
            <a:ext cx="4279900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«Вертикальная» модель</a:t>
            </a:r>
          </a:p>
        </p:txBody>
      </p:sp>
      <p:sp>
        <p:nvSpPr>
          <p:cNvPr id="3" name="Двойная стрелка влево/вправо 2"/>
          <p:cNvSpPr/>
          <p:nvPr/>
        </p:nvSpPr>
        <p:spPr>
          <a:xfrm>
            <a:off x="6457950" y="5219700"/>
            <a:ext cx="657225" cy="36036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Двойная стрелка влево/вправо 12"/>
          <p:cNvSpPr/>
          <p:nvPr/>
        </p:nvSpPr>
        <p:spPr>
          <a:xfrm rot="16033272">
            <a:off x="5310188" y="4252912"/>
            <a:ext cx="655638" cy="36036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799" y="188640"/>
            <a:ext cx="6096000" cy="1102568"/>
          </a:xfrm>
        </p:spPr>
        <p:txBody>
          <a:bodyPr/>
          <a:lstStyle/>
          <a:p>
            <a:pPr algn="ctr">
              <a:defRPr/>
            </a:pPr>
            <a:r>
              <a:rPr lang="ru-RU" sz="2000" dirty="0" smtClean="0"/>
              <a:t> </a:t>
            </a:r>
            <a:r>
              <a:rPr lang="ru-RU" sz="3200" dirty="0" smtClean="0"/>
              <a:t>Модель вертикального  взаимодействия с базой практики </a:t>
            </a:r>
            <a:endParaRPr lang="ru-RU" sz="3200" dirty="0"/>
          </a:p>
        </p:txBody>
      </p:sp>
      <p:sp>
        <p:nvSpPr>
          <p:cNvPr id="20484" name="Текст 9"/>
          <p:cNvSpPr>
            <a:spLocks noGrp="1"/>
          </p:cNvSpPr>
          <p:nvPr>
            <p:ph type="body" sz="half" idx="2"/>
          </p:nvPr>
        </p:nvSpPr>
        <p:spPr>
          <a:xfrm>
            <a:off x="6248400" y="188913"/>
            <a:ext cx="2895600" cy="1152525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latin typeface="+mj-lt"/>
              </a:rPr>
              <a:t> МОДЕЛЬ «социального партнерства» </a:t>
            </a:r>
            <a:endParaRPr lang="ru-RU" sz="2800" dirty="0" smtClean="0">
              <a:latin typeface="+mj-lt"/>
            </a:endParaRPr>
          </a:p>
        </p:txBody>
      </p:sp>
      <p:sp>
        <p:nvSpPr>
          <p:cNvPr id="27652" name="Text Box 12"/>
          <p:cNvSpPr txBox="1">
            <a:spLocks noChangeArrowheads="1"/>
          </p:cNvSpPr>
          <p:nvPr/>
        </p:nvSpPr>
        <p:spPr bwMode="auto">
          <a:xfrm>
            <a:off x="0" y="1714500"/>
            <a:ext cx="9140825" cy="2586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eaLnBrk="0" hangingPunct="0">
              <a:defRPr/>
            </a:pPr>
            <a:r>
              <a:rPr lang="ru-RU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Субъектами сетевого взаимодействия с ОУ, реализующим профильное обучение, выступают учреждения дополнительного образования детей, ОУ профессионального образования (начального, среднего, высшего),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предприятия и организации экономической и социальной сферы</a:t>
            </a:r>
            <a:r>
              <a:rPr lang="ru-RU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.. Основная функция такого типа взаимодействия, называемого "социальное партнерство образовательного учреждения" - расширение социальной ситуации развития обучающихся за счет привлечения ресурсов внешкольной среды (кадровых, научно-методических, лабораторных и пр.).</a:t>
            </a:r>
          </a:p>
          <a:p>
            <a:pPr marL="342900" indent="-342900" algn="ctr" eaLnBrk="0" hangingPunct="0">
              <a:defRPr/>
            </a:pPr>
            <a:endParaRPr lang="ru-RU" sz="1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313" y="4857750"/>
            <a:ext cx="3071812" cy="100806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ctr">
              <a:defRPr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ctr">
              <a:defRPr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ctr"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ВУЗ (СПО) </a:t>
            </a:r>
          </a:p>
          <a:p>
            <a:pPr algn="ctr">
              <a:defRPr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ctr">
              <a:defRPr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14750" y="5072063"/>
            <a:ext cx="2125663" cy="130175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ШКОЛА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57938" y="4857750"/>
            <a:ext cx="2124075" cy="151606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ОУ ДОД</a:t>
            </a:r>
          </a:p>
          <a:p>
            <a:pPr algn="ctr"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ОУ ОДОД</a:t>
            </a:r>
          </a:p>
        </p:txBody>
      </p:sp>
      <p:sp>
        <p:nvSpPr>
          <p:cNvPr id="3" name="Двойная стрелка влево/вправо 2"/>
          <p:cNvSpPr/>
          <p:nvPr/>
        </p:nvSpPr>
        <p:spPr>
          <a:xfrm>
            <a:off x="5857875" y="5214938"/>
            <a:ext cx="657225" cy="36036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14375" y="4071938"/>
            <a:ext cx="7858125" cy="71596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ctr">
              <a:defRPr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ctr"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Предприятия экономической сферы (база практики)</a:t>
            </a:r>
          </a:p>
          <a:p>
            <a:pPr algn="ctr">
              <a:defRPr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ctr">
              <a:defRPr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13" name="Двойная стрелка влево/вправо 12"/>
          <p:cNvSpPr/>
          <p:nvPr/>
        </p:nvSpPr>
        <p:spPr>
          <a:xfrm rot="16033272">
            <a:off x="4511675" y="4799013"/>
            <a:ext cx="655638" cy="36036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71472" y="6488668"/>
            <a:ext cx="800105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dirty="0">
                <a:latin typeface="+mj-lt"/>
              </a:rPr>
              <a:t> ОТКРЫТАЯ  СОЦИАЛЬНАЯ СРЕДА </a:t>
            </a:r>
            <a:endParaRPr lang="ru-RU" sz="1800" dirty="0">
              <a:solidFill>
                <a:srgbClr val="993300"/>
              </a:solidFill>
              <a:latin typeface="+mj-lt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 rot="16033272">
            <a:off x="4583113" y="6084887"/>
            <a:ext cx="655638" cy="36036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Двойная стрелка влево/вправо 16"/>
          <p:cNvSpPr/>
          <p:nvPr/>
        </p:nvSpPr>
        <p:spPr>
          <a:xfrm>
            <a:off x="3000375" y="5286375"/>
            <a:ext cx="657225" cy="36036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681288" y="4486275"/>
            <a:ext cx="6462712" cy="23923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681288" y="1987550"/>
            <a:ext cx="6462712" cy="24511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799" y="188640"/>
            <a:ext cx="6096000" cy="1102568"/>
          </a:xfrm>
        </p:spPr>
        <p:txBody>
          <a:bodyPr/>
          <a:lstStyle/>
          <a:p>
            <a:pPr algn="ctr">
              <a:defRPr/>
            </a:pPr>
            <a:r>
              <a:rPr lang="ru-RU" sz="2800" dirty="0" smtClean="0"/>
              <a:t> Приказ Министерства </a:t>
            </a:r>
            <a:r>
              <a:rPr lang="ru-RU" sz="2800" dirty="0"/>
              <a:t>образования</a:t>
            </a:r>
            <a:br>
              <a:rPr lang="ru-RU" sz="2800" dirty="0"/>
            </a:br>
            <a:r>
              <a:rPr lang="ru-RU" sz="2800" dirty="0"/>
              <a:t>и науки Российской Федерации</a:t>
            </a:r>
            <a:br>
              <a:rPr lang="ru-RU" sz="2800" dirty="0"/>
            </a:br>
            <a:r>
              <a:rPr lang="ru-RU" sz="2800" dirty="0"/>
              <a:t>от «17»  декабря  2010 г. № 1897</a:t>
            </a:r>
          </a:p>
        </p:txBody>
      </p:sp>
      <p:sp>
        <p:nvSpPr>
          <p:cNvPr id="20484" name="Текст 9"/>
          <p:cNvSpPr>
            <a:spLocks noGrp="1"/>
          </p:cNvSpPr>
          <p:nvPr>
            <p:ph type="body" sz="half" idx="2"/>
          </p:nvPr>
        </p:nvSpPr>
        <p:spPr>
          <a:xfrm>
            <a:off x="6248400" y="188913"/>
            <a:ext cx="2895600" cy="11525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b="1" dirty="0" smtClean="0">
                <a:latin typeface="+mj-lt"/>
              </a:rPr>
              <a:t> ФГОС ООО</a:t>
            </a:r>
            <a:endParaRPr lang="ru-RU" sz="2800" dirty="0" smtClean="0">
              <a:latin typeface="+mj-lt"/>
            </a:endParaRPr>
          </a:p>
        </p:txBody>
      </p:sp>
      <p:sp>
        <p:nvSpPr>
          <p:cNvPr id="15366" name="Text Box 12"/>
          <p:cNvSpPr txBox="1">
            <a:spLocks noChangeArrowheads="1"/>
          </p:cNvSpPr>
          <p:nvPr/>
        </p:nvSpPr>
        <p:spPr bwMode="auto">
          <a:xfrm>
            <a:off x="179388" y="1533525"/>
            <a:ext cx="8520112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eaLnBrk="0" hangingPunct="0"/>
            <a:r>
              <a:rPr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П.18.2.3 Программа воспитания и социализации </a:t>
            </a:r>
            <a:endParaRPr lang="ru-RU" sz="2000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1" name="Text Box 12"/>
          <p:cNvSpPr txBox="1">
            <a:spLocks noChangeArrowheads="1"/>
          </p:cNvSpPr>
          <p:nvPr/>
        </p:nvSpPr>
        <p:spPr bwMode="auto">
          <a:xfrm>
            <a:off x="2681288" y="1995488"/>
            <a:ext cx="6462712" cy="24622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marL="0" indent="0">
              <a:defRPr/>
            </a:pPr>
            <a:r>
              <a:rPr lang="ru-RU" sz="2000" dirty="0" smtClean="0"/>
              <a:t> - </a:t>
            </a:r>
            <a:r>
              <a:rPr lang="ru-RU" sz="2200" i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освоение обучающимися </a:t>
            </a:r>
            <a:r>
              <a:rPr lang="ru-RU" sz="2200" i="1" dirty="0" smtClean="0">
                <a:solidFill>
                  <a:srgbClr val="660033"/>
                </a:solidFill>
                <a:latin typeface="+mj-lt"/>
              </a:rPr>
              <a:t>социального опыта</a:t>
            </a:r>
            <a:r>
              <a:rPr lang="ru-RU" sz="2200" i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;</a:t>
            </a:r>
          </a:p>
          <a:p>
            <a:pPr marL="0" indent="0">
              <a:defRPr/>
            </a:pPr>
            <a:r>
              <a:rPr lang="ru-RU" sz="2200" i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- формирование готовности обучающихся к выбору направления своей </a:t>
            </a:r>
            <a:r>
              <a:rPr lang="ru-RU" sz="2200" i="1" dirty="0" smtClean="0">
                <a:solidFill>
                  <a:srgbClr val="660033"/>
                </a:solidFill>
                <a:latin typeface="+mj-lt"/>
              </a:rPr>
              <a:t>профессиональной деятельности</a:t>
            </a:r>
            <a:r>
              <a:rPr lang="ru-RU" sz="2200" i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в соответствии с личными интересами, индивидуальными особенностями  и способностями, с учётом </a:t>
            </a:r>
            <a:r>
              <a:rPr lang="ru-RU" sz="2200" i="1" dirty="0" smtClean="0">
                <a:solidFill>
                  <a:srgbClr val="660033"/>
                </a:solidFill>
                <a:latin typeface="+mj-lt"/>
              </a:rPr>
              <a:t>потребностей  рынка труда;</a:t>
            </a:r>
          </a:p>
        </p:txBody>
      </p:sp>
      <p:sp>
        <p:nvSpPr>
          <p:cNvPr id="15368" name="Text Box 12"/>
          <p:cNvSpPr txBox="1">
            <a:spLocks noChangeArrowheads="1"/>
          </p:cNvSpPr>
          <p:nvPr/>
        </p:nvSpPr>
        <p:spPr bwMode="auto">
          <a:xfrm>
            <a:off x="1588" y="2098675"/>
            <a:ext cx="2530475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/>
              <a:t> </a:t>
            </a:r>
            <a:r>
              <a:rPr lang="ru-RU">
                <a:solidFill>
                  <a:srgbClr val="382971"/>
                </a:solidFill>
                <a:latin typeface="Times New Roman" pitchFamily="18" charset="0"/>
                <a:cs typeface="Times New Roman" pitchFamily="18" charset="0"/>
              </a:rPr>
              <a:t>Направлена на: </a:t>
            </a:r>
          </a:p>
        </p:txBody>
      </p:sp>
      <p:sp>
        <p:nvSpPr>
          <p:cNvPr id="15369" name="Text Box 12"/>
          <p:cNvSpPr txBox="1">
            <a:spLocks noChangeArrowheads="1"/>
          </p:cNvSpPr>
          <p:nvPr/>
        </p:nvSpPr>
        <p:spPr bwMode="auto">
          <a:xfrm>
            <a:off x="-23813" y="4319588"/>
            <a:ext cx="3244851" cy="460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/>
              <a:t> </a:t>
            </a:r>
            <a:r>
              <a:rPr lang="ru-RU">
                <a:solidFill>
                  <a:srgbClr val="382971"/>
                </a:solidFill>
                <a:latin typeface="Times New Roman" pitchFamily="18" charset="0"/>
                <a:cs typeface="Times New Roman" pitchFamily="18" charset="0"/>
              </a:rPr>
              <a:t>Должна обеспечить: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843213" y="4549775"/>
            <a:ext cx="6300787" cy="21542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marL="0" indent="0">
              <a:defRPr/>
            </a:pP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- </a:t>
            </a:r>
            <a:r>
              <a:rPr lang="ru-RU" sz="2200" i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развитие собственных представлений о перспективах своего </a:t>
            </a:r>
            <a:r>
              <a:rPr lang="ru-RU" sz="2200" i="1" dirty="0" smtClean="0">
                <a:solidFill>
                  <a:srgbClr val="660033"/>
                </a:solidFill>
                <a:latin typeface="+mj-lt"/>
              </a:rPr>
              <a:t>профессионального образования </a:t>
            </a:r>
            <a:r>
              <a:rPr lang="ru-RU" sz="2200" i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и будущей </a:t>
            </a:r>
            <a:r>
              <a:rPr lang="ru-RU" sz="2200" i="1" dirty="0" smtClean="0">
                <a:solidFill>
                  <a:srgbClr val="660033"/>
                </a:solidFill>
                <a:latin typeface="+mj-lt"/>
              </a:rPr>
              <a:t>профессиональной деятельности;</a:t>
            </a:r>
          </a:p>
          <a:p>
            <a:pPr marL="0" indent="0">
              <a:defRPr/>
            </a:pPr>
            <a:r>
              <a:rPr lang="ru-RU" sz="2200" i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- создание условий для </a:t>
            </a:r>
            <a:r>
              <a:rPr lang="ru-RU" sz="2200" i="1" dirty="0" smtClean="0">
                <a:solidFill>
                  <a:srgbClr val="660033"/>
                </a:solidFill>
                <a:latin typeface="+mj-lt"/>
              </a:rPr>
              <a:t>профессиональной ориентации </a:t>
            </a:r>
            <a:endParaRPr lang="ru-RU" sz="2200" i="1" dirty="0" smtClean="0">
              <a:solidFill>
                <a:srgbClr val="660033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5371" name="Picture 8" descr="C:\Users\Александр\Pictures\стрелка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311449">
            <a:off x="1403350" y="5300663"/>
            <a:ext cx="830263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8" descr="C:\Users\Александр\Pictures\стрелка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808909">
            <a:off x="1276350" y="2706688"/>
            <a:ext cx="8286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799" y="188640"/>
            <a:ext cx="6096000" cy="1102568"/>
          </a:xfrm>
        </p:spPr>
        <p:txBody>
          <a:bodyPr/>
          <a:lstStyle/>
          <a:p>
            <a:pPr algn="ctr">
              <a:defRPr/>
            </a:pPr>
            <a:r>
              <a:rPr lang="ru-RU" sz="2000" dirty="0" smtClean="0"/>
              <a:t>  </a:t>
            </a:r>
            <a:r>
              <a:rPr lang="ru-RU" sz="3200" dirty="0" smtClean="0"/>
              <a:t>Кластерная модель сетевого взаимодействия </a:t>
            </a:r>
            <a:endParaRPr lang="ru-RU" sz="3200" dirty="0"/>
          </a:p>
        </p:txBody>
      </p:sp>
      <p:sp>
        <p:nvSpPr>
          <p:cNvPr id="20484" name="Текст 9"/>
          <p:cNvSpPr>
            <a:spLocks noGrp="1"/>
          </p:cNvSpPr>
          <p:nvPr>
            <p:ph type="body" sz="half" idx="2"/>
          </p:nvPr>
        </p:nvSpPr>
        <p:spPr>
          <a:xfrm>
            <a:off x="6248400" y="188913"/>
            <a:ext cx="2895600" cy="1152525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latin typeface="+mj-lt"/>
              </a:rPr>
              <a:t> Открытая </a:t>
            </a:r>
          </a:p>
          <a:p>
            <a:pPr algn="ctr" eaLnBrk="1" hangingPunct="1">
              <a:defRPr/>
            </a:pPr>
            <a:r>
              <a:rPr lang="ru-RU" sz="2800" b="1" dirty="0" smtClean="0">
                <a:latin typeface="+mj-lt"/>
              </a:rPr>
              <a:t>сетевая организация</a:t>
            </a:r>
            <a:endParaRPr lang="ru-RU" sz="2800" dirty="0" smtClean="0">
              <a:latin typeface="+mj-lt"/>
            </a:endParaRPr>
          </a:p>
        </p:txBody>
      </p:sp>
      <p:sp>
        <p:nvSpPr>
          <p:cNvPr id="28676" name="Text Box 12"/>
          <p:cNvSpPr txBox="1">
            <a:spLocks noChangeArrowheads="1"/>
          </p:cNvSpPr>
          <p:nvPr/>
        </p:nvSpPr>
        <p:spPr bwMode="auto">
          <a:xfrm>
            <a:off x="-322263" y="1485900"/>
            <a:ext cx="4279901" cy="415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eaLnBrk="0" hangingPunct="0">
              <a:defRPr/>
            </a:pP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Модель реализации совместных ОП путём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сетевой  организации вокруг ОДНОЙ профильной темы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но с разными возможностями видов деятельности и профессиональной практики </a:t>
            </a:r>
          </a:p>
          <a:p>
            <a:pPr marL="342900" indent="-342900" algn="ctr" eaLnBrk="0" hangingPunct="0">
              <a:defRPr/>
            </a:pP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0" hangingPunct="0">
              <a:defRPr/>
            </a:pP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22800" y="1895475"/>
            <a:ext cx="4598988" cy="237172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ctr">
              <a:defRPr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ctr">
              <a:defRPr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ctr">
              <a:defRPr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ОУ, предлагающие возможности ОДОД по направлению использования ИКТ, например в редакционно-издательской деятельности или модули по технологии</a:t>
            </a:r>
          </a:p>
          <a:p>
            <a:pPr algn="ctr">
              <a:defRPr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ctr">
              <a:defRPr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ctr">
              <a:defRPr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91200" y="4565650"/>
            <a:ext cx="3352800" cy="187325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ОУ ДОД:</a:t>
            </a:r>
          </a:p>
          <a:p>
            <a:pPr algn="ctr">
              <a:defRPr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Программы, поддерживающие технологический профиль (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WEB –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дизайн)</a:t>
            </a:r>
          </a:p>
        </p:txBody>
      </p:sp>
      <p:sp>
        <p:nvSpPr>
          <p:cNvPr id="33799" name="Text Box 12"/>
          <p:cNvSpPr txBox="1">
            <a:spLocks noChangeArrowheads="1"/>
          </p:cNvSpPr>
          <p:nvPr/>
        </p:nvSpPr>
        <p:spPr bwMode="auto">
          <a:xfrm>
            <a:off x="4646613" y="1527175"/>
            <a:ext cx="42799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eaLnBrk="0" hangingPunct="0"/>
            <a:r>
              <a:rPr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«Горизонтальная» модель</a:t>
            </a:r>
          </a:p>
        </p:txBody>
      </p:sp>
      <p:sp>
        <p:nvSpPr>
          <p:cNvPr id="13" name="Двойная стрелка влево/вправо 12"/>
          <p:cNvSpPr/>
          <p:nvPr/>
        </p:nvSpPr>
        <p:spPr>
          <a:xfrm rot="16033272">
            <a:off x="4975225" y="4049713"/>
            <a:ext cx="655638" cy="36036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Двойная стрелка влево/вправо 13"/>
          <p:cNvSpPr/>
          <p:nvPr/>
        </p:nvSpPr>
        <p:spPr>
          <a:xfrm rot="16033272">
            <a:off x="6339682" y="4277519"/>
            <a:ext cx="655637" cy="3587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55650" y="4840288"/>
            <a:ext cx="2124075" cy="187325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Стажерская практика  в организации (типография)</a:t>
            </a: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2732088" y="5480050"/>
            <a:ext cx="655637" cy="36036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21038" y="6021388"/>
            <a:ext cx="2570162" cy="83661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ОУ, предлагающая дистанционные программы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444875" y="3895725"/>
            <a:ext cx="2124075" cy="187325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ШКОЛА, желающая расширить технологический профиль</a:t>
            </a:r>
          </a:p>
        </p:txBody>
      </p:sp>
      <p:sp>
        <p:nvSpPr>
          <p:cNvPr id="19" name="Двойная стрелка влево/вправо 18"/>
          <p:cNvSpPr/>
          <p:nvPr/>
        </p:nvSpPr>
        <p:spPr>
          <a:xfrm rot="16033272">
            <a:off x="3288506" y="5650707"/>
            <a:ext cx="655637" cy="23495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Двойная стрелка влево/вправо 2"/>
          <p:cNvSpPr/>
          <p:nvPr/>
        </p:nvSpPr>
        <p:spPr>
          <a:xfrm>
            <a:off x="5392738" y="5329238"/>
            <a:ext cx="655637" cy="36036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799" y="188640"/>
            <a:ext cx="6096000" cy="1102568"/>
          </a:xfrm>
        </p:spPr>
        <p:txBody>
          <a:bodyPr/>
          <a:lstStyle/>
          <a:p>
            <a:pPr algn="ctr">
              <a:defRPr/>
            </a:pPr>
            <a:r>
              <a:rPr lang="ru-RU" sz="2000" dirty="0" smtClean="0"/>
              <a:t> </a:t>
            </a:r>
            <a:r>
              <a:rPr lang="ru-RU" sz="3200" dirty="0" smtClean="0"/>
              <a:t>Модель </a:t>
            </a:r>
            <a:r>
              <a:rPr lang="ru-RU" sz="3200" dirty="0" err="1" smtClean="0"/>
              <a:t>бенчмаркинга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«выравнивание уровней»</a:t>
            </a:r>
            <a:endParaRPr lang="ru-RU" sz="3200" dirty="0"/>
          </a:p>
        </p:txBody>
      </p:sp>
      <p:sp>
        <p:nvSpPr>
          <p:cNvPr id="20484" name="Текст 9"/>
          <p:cNvSpPr>
            <a:spLocks noGrp="1"/>
          </p:cNvSpPr>
          <p:nvPr>
            <p:ph type="body" sz="half" idx="2"/>
          </p:nvPr>
        </p:nvSpPr>
        <p:spPr>
          <a:xfrm>
            <a:off x="6248400" y="188913"/>
            <a:ext cx="2895600" cy="1152525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latin typeface="+mj-lt"/>
              </a:rPr>
              <a:t> Смешанная (локальная) модель</a:t>
            </a:r>
            <a:endParaRPr lang="ru-RU" sz="2800" dirty="0" smtClean="0">
              <a:latin typeface="+mj-lt"/>
            </a:endParaRPr>
          </a:p>
        </p:txBody>
      </p:sp>
      <p:sp>
        <p:nvSpPr>
          <p:cNvPr id="30724" name="Text Box 12"/>
          <p:cNvSpPr txBox="1">
            <a:spLocks noChangeArrowheads="1"/>
          </p:cNvSpPr>
          <p:nvPr/>
        </p:nvSpPr>
        <p:spPr bwMode="auto">
          <a:xfrm>
            <a:off x="142875" y="1557338"/>
            <a:ext cx="8701088" cy="5448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eaLnBrk="0" hangingPunct="0">
              <a:defRPr/>
            </a:pP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Модель междисциплинарного обучения и выравнивания </a:t>
            </a:r>
          </a:p>
          <a:p>
            <a:pPr marL="342900" indent="-342900" algn="ctr" eaLnBrk="0" hangingPunct="0">
              <a:defRPr/>
            </a:pP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качества обучения за счёт «подтягивания» к уровню более  сильных организаций  в отдельных областях знаний. </a:t>
            </a:r>
          </a:p>
          <a:p>
            <a:pPr marL="342900" indent="-342900" algn="ctr" eaLnBrk="0" hangingPunct="0">
              <a:defRPr/>
            </a:pP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результате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предметно тематического объединения </a:t>
            </a:r>
          </a:p>
          <a:p>
            <a:pPr marL="342900" indent="-342900" algn="ctr" eaLnBrk="0" hangingPunct="0"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организаций 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существует 2 варианта реализации </a:t>
            </a:r>
          </a:p>
          <a:p>
            <a:pPr marL="342900" indent="-342900" algn="ctr" eaLnBrk="0" hangingPunct="0">
              <a:defRPr/>
            </a:pP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«подтягивания» - по горизонтали (междисциплинарная </a:t>
            </a:r>
          </a:p>
          <a:p>
            <a:pPr marL="342900" indent="-342900" algn="ctr" eaLnBrk="0" hangingPunct="0">
              <a:defRPr/>
            </a:pP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подготовка) и по вертикали (выстраивание вертикально-</a:t>
            </a:r>
          </a:p>
          <a:p>
            <a:pPr marL="342900" indent="-342900" algn="ctr" eaLnBrk="0" hangingPunct="0">
              <a:defRPr/>
            </a:pP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интегрированной системы подготовки, например:</a:t>
            </a:r>
          </a:p>
          <a:p>
            <a:pPr marL="342900" indent="-342900" algn="ctr" eaLnBrk="0" hangingPunct="0">
              <a:defRPr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ОУ+СПО+ ДО</a:t>
            </a:r>
          </a:p>
          <a:p>
            <a:pPr marL="342900" indent="-342900" algn="ctr" eaLnBrk="0" hangingPunct="0">
              <a:defRPr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</a:p>
          <a:p>
            <a:pPr marL="342900" indent="-342900" algn="ctr" eaLnBrk="0" hangingPunct="0">
              <a:defRPr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ОУ+ ОУ + ДО</a:t>
            </a:r>
          </a:p>
          <a:p>
            <a:pPr marL="342900" indent="-342900" algn="ctr" eaLnBrk="0" hangingPunct="0">
              <a:defRPr/>
            </a:pP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0" hangingPunct="0">
              <a:defRPr/>
            </a:pP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1" name="Picture 2" descr="C:\Users\Александр\Pictures\Деловая культур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0850" y="4714875"/>
            <a:ext cx="234315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6357958"/>
            <a:ext cx="91440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dirty="0">
                <a:latin typeface="+mj-lt"/>
              </a:rPr>
              <a:t> Цель: повышение  уровня и качества реализации профиля</a:t>
            </a:r>
            <a:endParaRPr lang="ru-RU" sz="1800" dirty="0">
              <a:solidFill>
                <a:srgbClr val="993300"/>
              </a:solidFill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799" y="188640"/>
            <a:ext cx="6096000" cy="1102568"/>
          </a:xfrm>
        </p:spPr>
        <p:txBody>
          <a:bodyPr/>
          <a:lstStyle/>
          <a:p>
            <a:pPr algn="ctr">
              <a:defRPr/>
            </a:pPr>
            <a:r>
              <a:rPr lang="ru-RU" sz="2000" dirty="0" smtClean="0"/>
              <a:t> </a:t>
            </a:r>
            <a:r>
              <a:rPr lang="ru-RU" sz="3200" dirty="0" smtClean="0"/>
              <a:t>Модель горизонтального взаимодействия </a:t>
            </a:r>
            <a:endParaRPr lang="ru-RU" sz="3200" dirty="0"/>
          </a:p>
        </p:txBody>
      </p:sp>
      <p:sp>
        <p:nvSpPr>
          <p:cNvPr id="20484" name="Текст 9"/>
          <p:cNvSpPr>
            <a:spLocks noGrp="1"/>
          </p:cNvSpPr>
          <p:nvPr>
            <p:ph type="body" sz="half" idx="2"/>
          </p:nvPr>
        </p:nvSpPr>
        <p:spPr>
          <a:xfrm>
            <a:off x="6248400" y="188913"/>
            <a:ext cx="2895600" cy="11525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b="1" dirty="0" smtClean="0">
                <a:latin typeface="+mj-lt"/>
              </a:rPr>
              <a:t> МОДЕЛЬ типовая </a:t>
            </a:r>
            <a:endParaRPr lang="ru-RU" sz="2800" dirty="0" smtClean="0">
              <a:latin typeface="+mj-lt"/>
            </a:endParaRPr>
          </a:p>
        </p:txBody>
      </p:sp>
      <p:sp>
        <p:nvSpPr>
          <p:cNvPr id="35844" name="Text Box 12"/>
          <p:cNvSpPr txBox="1">
            <a:spLocks noChangeArrowheads="1"/>
          </p:cNvSpPr>
          <p:nvPr/>
        </p:nvSpPr>
        <p:spPr bwMode="auto">
          <a:xfrm>
            <a:off x="3175" y="1557338"/>
            <a:ext cx="4468813" cy="4892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eaLnBrk="0" hangingPunct="0"/>
            <a:r>
              <a:rPr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Партнерами сетевого взаимодействия выступают несколько ОУ ("горизонтальная сеть"). Основная функция такой сети - создание сетевых межшкольных классов (групп), позволяющих увеличить число классов-комплектов для обеспечения возможности их деления на несколько профильных групп. </a:t>
            </a:r>
            <a:endParaRPr lang="ru-RU" sz="18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4646613" y="1527175"/>
            <a:ext cx="4279900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«горизонтальная сеть»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4283968" y="1971615"/>
          <a:ext cx="472784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Овал 4"/>
          <p:cNvSpPr/>
          <p:nvPr/>
        </p:nvSpPr>
        <p:spPr>
          <a:xfrm>
            <a:off x="5637213" y="3141663"/>
            <a:ext cx="2016125" cy="180022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dirty="0">
                <a:solidFill>
                  <a:srgbClr val="C00000"/>
                </a:solidFill>
                <a:latin typeface="+mj-lt"/>
              </a:rPr>
              <a:t>ИМЦ - </a:t>
            </a:r>
            <a:r>
              <a:rPr lang="ru-RU" sz="1600" dirty="0">
                <a:solidFill>
                  <a:srgbClr val="C00000"/>
                </a:solidFill>
                <a:latin typeface="+mj-lt"/>
              </a:rPr>
              <a:t>Координатор </a:t>
            </a:r>
            <a:r>
              <a:rPr lang="ru-RU" sz="1800" dirty="0">
                <a:solidFill>
                  <a:srgbClr val="C00000"/>
                </a:solidFill>
                <a:latin typeface="+mj-lt"/>
              </a:rPr>
              <a:t>(модератор)  сети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588" y="1557338"/>
            <a:ext cx="8907462" cy="3311525"/>
          </a:xfrm>
          <a:solidFill>
            <a:srgbClr val="D5E6FF"/>
          </a:solidFill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91" y="188640"/>
            <a:ext cx="7710861" cy="11112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dirty="0" smtClean="0"/>
              <a:t>Сетевой учебный план </a:t>
            </a:r>
            <a:endParaRPr lang="ru-RU" sz="4400" dirty="0"/>
          </a:p>
        </p:txBody>
      </p:sp>
      <p:pic>
        <p:nvPicPr>
          <p:cNvPr id="36868" name="Picture 2" descr="C:\Users\Александр\Pictures\чел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188" y="0"/>
            <a:ext cx="1547812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351088" y="1677988"/>
          <a:ext cx="4560887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3947"/>
                <a:gridCol w="2926940"/>
              </a:tblGrid>
              <a:tr h="370946">
                <a:tc rowSpan="3">
                  <a:txBody>
                    <a:bodyPr/>
                    <a:lstStyle/>
                    <a:p>
                      <a:endParaRPr lang="ru-RU" sz="1800" dirty="0" smtClean="0"/>
                    </a:p>
                    <a:p>
                      <a:r>
                        <a:rPr lang="ru-RU" sz="1800" dirty="0" smtClean="0">
                          <a:solidFill>
                            <a:srgbClr val="C00000"/>
                          </a:solidFill>
                        </a:rPr>
                        <a:t>ПРЕДМЕТ</a:t>
                      </a:r>
                      <a:endParaRPr lang="ru-RU" sz="1800" dirty="0">
                        <a:solidFill>
                          <a:srgbClr val="C00000"/>
                        </a:solidFill>
                      </a:endParaRPr>
                    </a:p>
                  </a:txBody>
                  <a:tcPr marL="91454" marR="91454" marT="45733" marB="45733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ДЕМОВЕРСИЯ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4" marR="91454" marT="45733" marB="45733"/>
                </a:tc>
              </a:tr>
              <a:tr h="37094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КОДИФИКАТОР</a:t>
                      </a:r>
                      <a:endParaRPr lang="ru-RU" sz="1800" b="1" dirty="0"/>
                    </a:p>
                  </a:txBody>
                  <a:tcPr marL="91454" marR="91454" marT="45733" marB="45733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94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СПЕЦИАЛИЗАЦИЯ</a:t>
                      </a:r>
                      <a:endParaRPr lang="ru-RU" sz="1800" b="1" dirty="0"/>
                    </a:p>
                  </a:txBody>
                  <a:tcPr marL="91454" marR="91454" marT="45733" marB="45733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0825" y="1628775"/>
          <a:ext cx="1800225" cy="2016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25"/>
              </a:tblGrid>
              <a:tr h="67204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Стандарты образования</a:t>
                      </a:r>
                      <a:endParaRPr lang="ru-RU" sz="1600" dirty="0">
                        <a:solidFill>
                          <a:srgbClr val="C00000"/>
                        </a:solidFill>
                      </a:endParaRPr>
                    </a:p>
                  </a:txBody>
                  <a:tcPr marL="91441" marR="91441" marT="45718" marB="45718">
                    <a:solidFill>
                      <a:srgbClr val="D5E6FF"/>
                    </a:solidFill>
                  </a:tcPr>
                </a:tc>
              </a:tr>
              <a:tr h="672042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БАЗОВЫЙ УРОВЕНЬ</a:t>
                      </a:r>
                      <a:endParaRPr lang="ru-RU" sz="1600" b="1" dirty="0"/>
                    </a:p>
                  </a:txBody>
                  <a:tcPr marL="91441" marR="91441" marT="45718" marB="45718">
                    <a:solidFill>
                      <a:srgbClr val="D5E6FF"/>
                    </a:solidFill>
                  </a:tcPr>
                </a:tc>
              </a:tr>
              <a:tr h="672042"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 smtClean="0"/>
                        <a:t>ПРОФИЛЬНЫЙ УРОВЕНЬ</a:t>
                      </a:r>
                      <a:endParaRPr lang="ru-RU" sz="1600" b="1" dirty="0"/>
                    </a:p>
                  </a:txBody>
                  <a:tcPr marL="91441" marR="91441" marT="45718" marB="45718">
                    <a:solidFill>
                      <a:srgbClr val="D5E6FF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84663" y="4343400"/>
            <a:ext cx="4086225" cy="4000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latin typeface="+mj-lt"/>
              </a:rPr>
              <a:t>Индивидуальные учебные планы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88250" y="2001838"/>
            <a:ext cx="990600" cy="5238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rgbClr val="993300"/>
                </a:solidFill>
                <a:latin typeface="+mj-lt"/>
              </a:rPr>
              <a:t>ЕГЭ</a:t>
            </a:r>
          </a:p>
        </p:txBody>
      </p:sp>
      <p:sp>
        <p:nvSpPr>
          <p:cNvPr id="6" name="Стрелка вправо 5"/>
          <p:cNvSpPr/>
          <p:nvPr/>
        </p:nvSpPr>
        <p:spPr>
          <a:xfrm rot="11543687">
            <a:off x="6923088" y="2006600"/>
            <a:ext cx="693737" cy="184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0800000">
            <a:off x="6923088" y="2238375"/>
            <a:ext cx="693737" cy="184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9592593" flipV="1">
            <a:off x="6943725" y="2447925"/>
            <a:ext cx="693738" cy="230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274888" y="3284538"/>
          <a:ext cx="6096000" cy="1011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64028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993300"/>
                          </a:solidFill>
                        </a:rPr>
                        <a:t>Базовый уровень</a:t>
                      </a:r>
                      <a:endParaRPr lang="ru-RU" sz="1800" dirty="0">
                        <a:solidFill>
                          <a:srgbClr val="993300"/>
                        </a:solidFill>
                      </a:endParaRPr>
                    </a:p>
                  </a:txBody>
                  <a:tcPr marT="45734" marB="4573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993300"/>
                          </a:solidFill>
                        </a:rPr>
                        <a:t>Профильный уровень</a:t>
                      </a:r>
                      <a:endParaRPr lang="ru-RU" sz="1800" dirty="0">
                        <a:solidFill>
                          <a:srgbClr val="993300"/>
                        </a:solidFill>
                      </a:endParaRPr>
                    </a:p>
                  </a:txBody>
                  <a:tcPr marT="45734" marB="45734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993300"/>
                          </a:solidFill>
                        </a:rPr>
                        <a:t>Элективные курсы</a:t>
                      </a:r>
                      <a:endParaRPr lang="ru-RU" sz="1800" dirty="0">
                        <a:solidFill>
                          <a:srgbClr val="993300"/>
                        </a:solidFill>
                      </a:endParaRPr>
                    </a:p>
                  </a:txBody>
                  <a:tcPr marT="45734" marB="4573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956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А</a:t>
                      </a:r>
                      <a:endParaRPr lang="ru-RU" sz="1800" b="1" dirty="0"/>
                    </a:p>
                  </a:txBody>
                  <a:tcPr marT="45734" marB="4573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В</a:t>
                      </a:r>
                      <a:endParaRPr lang="ru-RU" sz="1800" b="1" dirty="0"/>
                    </a:p>
                  </a:txBody>
                  <a:tcPr marT="45734" marB="4573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С</a:t>
                      </a:r>
                      <a:endParaRPr lang="ru-RU" sz="1800" b="1" dirty="0"/>
                    </a:p>
                  </a:txBody>
                  <a:tcPr marT="45734" marB="45734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67544" y="5157192"/>
            <a:ext cx="3456384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1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latin typeface="+mj-lt"/>
              </a:rPr>
              <a:t>Сетевое методическое объединение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19000" y="5134088"/>
            <a:ext cx="3584374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1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latin typeface="+mj-lt"/>
              </a:rPr>
              <a:t>Система оценивания ( в том числе в формате тестов ЕГЭ)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75656" y="6093506"/>
            <a:ext cx="6180337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1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latin typeface="+mj-lt"/>
              </a:rPr>
              <a:t>Сетевая программа </a:t>
            </a:r>
          </a:p>
          <a:p>
            <a:pPr algn="ctr">
              <a:defRPr/>
            </a:pPr>
            <a:r>
              <a:rPr lang="ru-RU" sz="2000" dirty="0">
                <a:latin typeface="+mj-lt"/>
              </a:rPr>
              <a:t>Сетевое календарно-тематическое планирование </a:t>
            </a:r>
          </a:p>
        </p:txBody>
      </p:sp>
      <p:sp>
        <p:nvSpPr>
          <p:cNvPr id="12" name="Стрелка вправо 11"/>
          <p:cNvSpPr/>
          <p:nvPr/>
        </p:nvSpPr>
        <p:spPr>
          <a:xfrm rot="20736366">
            <a:off x="2206625" y="4745038"/>
            <a:ext cx="2082800" cy="241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563813" y="2790825"/>
            <a:ext cx="4086225" cy="4000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latin typeface="+mj-lt"/>
              </a:rPr>
              <a:t>Примерные программы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2051050" y="2563813"/>
            <a:ext cx="512763" cy="4270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2081213" y="1984375"/>
            <a:ext cx="255587" cy="174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3248025" y="3190875"/>
            <a:ext cx="0" cy="238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трелка вправо 26"/>
          <p:cNvSpPr/>
          <p:nvPr/>
        </p:nvSpPr>
        <p:spPr>
          <a:xfrm rot="16200000">
            <a:off x="6947694" y="4839494"/>
            <a:ext cx="439738" cy="247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 rot="16200000">
            <a:off x="4098925" y="5302250"/>
            <a:ext cx="1333500" cy="247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5143500" y="3214688"/>
            <a:ext cx="0" cy="238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6643688" y="3143250"/>
            <a:ext cx="0" cy="238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 txBox="1">
            <a:spLocks/>
          </p:cNvSpPr>
          <p:nvPr/>
        </p:nvSpPr>
        <p:spPr bwMode="auto">
          <a:xfrm>
            <a:off x="5857875" y="6500813"/>
            <a:ext cx="3394075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2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7891" name="Заголовок 1"/>
          <p:cNvSpPr txBox="1">
            <a:spLocks/>
          </p:cNvSpPr>
          <p:nvPr/>
        </p:nvSpPr>
        <p:spPr bwMode="auto">
          <a:xfrm>
            <a:off x="5508625" y="6494463"/>
            <a:ext cx="3394075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200">
                <a:solidFill>
                  <a:schemeClr val="bg1"/>
                </a:solidFill>
                <a:latin typeface="Arial" charset="0"/>
                <a:cs typeface="Arial" charset="0"/>
              </a:rPr>
              <a:t>Нормативно правовое обеспечение</a:t>
            </a:r>
          </a:p>
        </p:txBody>
      </p:sp>
      <p:sp>
        <p:nvSpPr>
          <p:cNvPr id="37892" name="Прямоугольник 2"/>
          <p:cNvSpPr>
            <a:spLocks noChangeArrowheads="1"/>
          </p:cNvSpPr>
          <p:nvPr/>
        </p:nvSpPr>
        <p:spPr bwMode="auto">
          <a:xfrm>
            <a:off x="0" y="188913"/>
            <a:ext cx="90360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chemeClr val="bg1"/>
                </a:solidFill>
                <a:latin typeface="Cambria" pitchFamily="18" charset="0"/>
              </a:rPr>
              <a:t>Целевые индикаторы реализации пилотного проекта (г. Москва)</a:t>
            </a:r>
          </a:p>
        </p:txBody>
      </p:sp>
      <p:graphicFrame>
        <p:nvGraphicFramePr>
          <p:cNvPr id="8" name="Схема 7"/>
          <p:cNvGraphicFramePr/>
          <p:nvPr/>
        </p:nvGraphicFramePr>
        <p:xfrm>
          <a:off x="179512" y="1702727"/>
          <a:ext cx="8856984" cy="5155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588" y="1628775"/>
            <a:ext cx="8985250" cy="49688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200" b="1" dirty="0" smtClean="0">
                <a:solidFill>
                  <a:srgbClr val="660033"/>
                </a:solidFill>
                <a:latin typeface="+mj-lt"/>
              </a:rPr>
              <a:t>Сетевое взаимодействие </a:t>
            </a:r>
            <a:r>
              <a:rPr lang="ru-RU" sz="2200" dirty="0" smtClean="0">
                <a:solidFill>
                  <a:schemeClr val="tx1"/>
                </a:solidFill>
                <a:latin typeface="+mj-lt"/>
              </a:rPr>
              <a:t>на основе сетевой образовательной программы, сетевого плана (горизонтальное взаимодействие) и ИНЫХ МОДЕЛЕЙ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200" b="1" dirty="0" smtClean="0">
                <a:solidFill>
                  <a:srgbClr val="660033"/>
                </a:solidFill>
                <a:latin typeface="+mj-lt"/>
              </a:rPr>
              <a:t>Сквозные программы </a:t>
            </a:r>
            <a:r>
              <a:rPr lang="ru-RU" sz="2200" dirty="0" smtClean="0">
                <a:solidFill>
                  <a:schemeClr val="tx1"/>
                </a:solidFill>
                <a:latin typeface="+mj-lt"/>
              </a:rPr>
              <a:t>: школа – колледж, школа-вуз (вертикальное взаимодействие).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200" b="1" dirty="0" smtClean="0">
                <a:solidFill>
                  <a:srgbClr val="660033"/>
                </a:solidFill>
                <a:latin typeface="+mj-lt"/>
              </a:rPr>
              <a:t>Сетевое партнерство </a:t>
            </a:r>
            <a:r>
              <a:rPr lang="ru-RU" sz="2200" dirty="0" smtClean="0">
                <a:solidFill>
                  <a:schemeClr val="tx1"/>
                </a:solidFill>
                <a:latin typeface="+mj-lt"/>
              </a:rPr>
              <a:t>- реализация программ </a:t>
            </a:r>
            <a:r>
              <a:rPr lang="ru-RU" sz="2200" dirty="0" err="1" smtClean="0">
                <a:solidFill>
                  <a:schemeClr val="tx1"/>
                </a:solidFill>
                <a:latin typeface="+mj-lt"/>
              </a:rPr>
              <a:t>предпрофильной</a:t>
            </a:r>
            <a:r>
              <a:rPr lang="ru-RU" sz="2200" dirty="0" smtClean="0">
                <a:solidFill>
                  <a:schemeClr val="tx1"/>
                </a:solidFill>
                <a:latin typeface="+mj-lt"/>
              </a:rPr>
              <a:t> подготовки и профильного обучения на основе сетевого взаимодействия школ и учреждений дополнительного образования детей.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200" b="1" dirty="0" smtClean="0">
                <a:solidFill>
                  <a:srgbClr val="660033"/>
                </a:solidFill>
                <a:latin typeface="+mj-lt"/>
              </a:rPr>
              <a:t>Совместительство</a:t>
            </a:r>
            <a:r>
              <a:rPr lang="ru-RU" sz="2200" dirty="0" smtClean="0">
                <a:solidFill>
                  <a:schemeClr val="tx1"/>
                </a:solidFill>
                <a:latin typeface="+mj-lt"/>
              </a:rPr>
              <a:t> (трудоустройство педагогов дополнительного образования, состоящих в штате учреждений дополнительного образования детей, в общеобразовательные школы для реализации различных типов программ </a:t>
            </a:r>
            <a:r>
              <a:rPr lang="ru-RU" sz="2200" dirty="0" err="1" smtClean="0">
                <a:solidFill>
                  <a:schemeClr val="tx1"/>
                </a:solidFill>
                <a:latin typeface="+mj-lt"/>
              </a:rPr>
              <a:t>предпрофильной</a:t>
            </a:r>
            <a:r>
              <a:rPr lang="ru-RU" sz="2200" dirty="0" smtClean="0">
                <a:solidFill>
                  <a:schemeClr val="tx1"/>
                </a:solidFill>
                <a:latin typeface="+mj-lt"/>
              </a:rPr>
              <a:t> подготовки и профильного обучения.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200" b="1" dirty="0" smtClean="0">
                <a:solidFill>
                  <a:srgbClr val="660033"/>
                </a:solidFill>
                <a:latin typeface="+mj-lt"/>
              </a:rPr>
              <a:t>Создание творческих объединений </a:t>
            </a:r>
            <a:r>
              <a:rPr lang="ru-RU" sz="2200" dirty="0" smtClean="0">
                <a:solidFill>
                  <a:schemeClr val="tx1"/>
                </a:solidFill>
                <a:latin typeface="+mj-lt"/>
              </a:rPr>
              <a:t>дополнительного образования детей непосредственно в школах и вовлечение их в решение задач </a:t>
            </a:r>
            <a:r>
              <a:rPr lang="ru-RU" sz="2200" dirty="0" err="1" smtClean="0">
                <a:solidFill>
                  <a:schemeClr val="tx1"/>
                </a:solidFill>
                <a:latin typeface="+mj-lt"/>
              </a:rPr>
              <a:t>предпрофильной</a:t>
            </a:r>
            <a:r>
              <a:rPr lang="ru-RU" sz="2200" dirty="0" smtClean="0">
                <a:solidFill>
                  <a:schemeClr val="tx1"/>
                </a:solidFill>
                <a:latin typeface="+mj-lt"/>
              </a:rPr>
              <a:t> подготовки и профильного обучения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200" b="1" dirty="0" smtClean="0">
                <a:solidFill>
                  <a:srgbClr val="660033"/>
                </a:solidFill>
                <a:latin typeface="+mj-lt"/>
              </a:rPr>
              <a:t>Консолидация ресурсов в едином ресурсном центре</a:t>
            </a:r>
            <a:r>
              <a:rPr lang="ru-RU" sz="2200" dirty="0" smtClean="0">
                <a:solidFill>
                  <a:schemeClr val="tx1"/>
                </a:solidFill>
                <a:latin typeface="+mj-lt"/>
              </a:rPr>
              <a:t>….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2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22772"/>
            <a:ext cx="9144000" cy="11112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400" dirty="0" smtClean="0"/>
              <a:t>Механизмы реализации взаимодействия </a:t>
            </a:r>
            <a:endParaRPr lang="ru-RU" sz="4400" dirty="0"/>
          </a:p>
        </p:txBody>
      </p:sp>
      <p:pic>
        <p:nvPicPr>
          <p:cNvPr id="38916" name="Picture 2" descr="C:\Users\Александр\Pictures\чел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74763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588" y="1628775"/>
            <a:ext cx="9015412" cy="49688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200" b="1" dirty="0" smtClean="0">
                <a:solidFill>
                  <a:srgbClr val="660033"/>
                </a:solidFill>
                <a:latin typeface="+mj-lt"/>
              </a:rPr>
              <a:t> ШАГ 1  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Выбор направлений  интеграции ресурсов по профилям и создание  </a:t>
            </a:r>
            <a:r>
              <a:rPr lang="ru-RU" sz="2200" b="1" dirty="0" smtClean="0">
                <a:solidFill>
                  <a:srgbClr val="C00000"/>
                </a:solidFill>
                <a:latin typeface="+mj-lt"/>
              </a:rPr>
              <a:t>теоретической кластерной  локальной  модели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                Выбор направлений интеграции ресурсов  по типу сетевого партнерства или сетевого взаимодействия (горизонтальная и вертикальная кооперация</a:t>
            </a:r>
            <a:r>
              <a:rPr lang="ru-RU" sz="2200" b="1" dirty="0" smtClean="0">
                <a:solidFill>
                  <a:srgbClr val="C00000"/>
                </a:solidFill>
                <a:latin typeface="+mj-lt"/>
              </a:rPr>
              <a:t>)  для  теоретической локальной модели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200" b="1" dirty="0" smtClean="0">
                <a:solidFill>
                  <a:srgbClr val="660033"/>
                </a:solidFill>
                <a:latin typeface="+mj-lt"/>
              </a:rPr>
              <a:t>ШАГ 2 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ВЫБОР  «РЕСУРСНЫХ»  ЦЕНТРОВ профильного обучения для расширения  кластерных  моделей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многофункциональный центр прикладных квалификаций;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базы практики как реализация  направлений;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учреждения дополнительного образования , поддерживающее направления профилей;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модулей </a:t>
            </a:r>
            <a:r>
              <a:rPr lang="ru-RU" sz="2200" b="1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профилизации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в ОДОД образовательных организаций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200" b="1" dirty="0" smtClean="0">
                <a:solidFill>
                  <a:srgbClr val="660033"/>
                </a:solidFill>
                <a:latin typeface="+mj-lt"/>
              </a:rPr>
              <a:t>ШАГ 3 ОБЪЕДИНЕНИЕ (интеграция)  локальных моделей образовательных организаций, моделей ресурсных центров   в единую  координационную сеть, включающую координацию ИМЦ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200" dirty="0" smtClean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22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001024" cy="11112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dirty="0" smtClean="0"/>
              <a:t>Сетевое взаимодействие по созданию  полифункциональной сетевой модели профильного обучения </a:t>
            </a:r>
            <a:endParaRPr lang="ru-RU" sz="2800" dirty="0"/>
          </a:p>
        </p:txBody>
      </p:sp>
      <p:pic>
        <p:nvPicPr>
          <p:cNvPr id="39940" name="Picture 2" descr="C:\Users\Александр\Pictures\чел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2750" y="0"/>
            <a:ext cx="111125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357958"/>
            <a:ext cx="9144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dirty="0">
                <a:latin typeface="+mj-lt"/>
              </a:rPr>
              <a:t>В сетевом взаимодействии КАЖДАЯ ОРГАНИЗАЦИЯ  является  РАСПРЕДЕЛЕННЫМ РЕСУРСОМ</a:t>
            </a:r>
            <a:endParaRPr lang="ru-RU" sz="1800" dirty="0">
              <a:solidFill>
                <a:srgbClr val="9933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628775"/>
            <a:ext cx="8574088" cy="496887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200" dirty="0">
                <a:solidFill>
                  <a:schemeClr val="tx1"/>
                </a:solidFill>
                <a:latin typeface="+mj-lt"/>
              </a:rPr>
              <a:t>1</a:t>
            </a:r>
            <a:r>
              <a:rPr lang="ru-RU" sz="2200" b="1" dirty="0">
                <a:solidFill>
                  <a:schemeClr val="tx1"/>
                </a:solidFill>
                <a:latin typeface="+mj-lt"/>
              </a:rPr>
              <a:t>. </a:t>
            </a:r>
            <a:r>
              <a:rPr lang="ru-RU" b="1" dirty="0" smtClean="0">
                <a:solidFill>
                  <a:schemeClr val="tx1"/>
                </a:solidFill>
                <a:latin typeface="+mj-lt"/>
              </a:rPr>
              <a:t>Академическое </a:t>
            </a:r>
            <a:r>
              <a:rPr lang="ru-RU" b="1" dirty="0">
                <a:solidFill>
                  <a:schemeClr val="tx1"/>
                </a:solidFill>
                <a:latin typeface="+mj-lt"/>
              </a:rPr>
              <a:t>образование 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– 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подразумевает 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изучение предметов на различных уровнях 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базовом, профильном, элективном);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dirty="0">
                <a:solidFill>
                  <a:schemeClr val="tx1"/>
                </a:solidFill>
                <a:latin typeface="+mj-lt"/>
              </a:rPr>
              <a:t>2. </a:t>
            </a:r>
            <a:r>
              <a:rPr lang="ru-RU" b="1" dirty="0" smtClean="0">
                <a:solidFill>
                  <a:schemeClr val="tx1"/>
                </a:solidFill>
                <a:latin typeface="+mj-lt"/>
              </a:rPr>
              <a:t>Дополнительное </a:t>
            </a:r>
            <a:r>
              <a:rPr lang="ru-RU" b="1" dirty="0">
                <a:solidFill>
                  <a:schemeClr val="tx1"/>
                </a:solidFill>
                <a:latin typeface="+mj-lt"/>
              </a:rPr>
              <a:t>образование 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– представлено 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элективными курсами, освоение которых 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необходимо 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для продолжения образования в 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профильных 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учебных заведениях 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профессионального 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образования (музыка, спорт, искусство, 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военное 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дело и т.п.);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dirty="0">
                <a:solidFill>
                  <a:schemeClr val="tx1"/>
                </a:solidFill>
                <a:latin typeface="+mj-lt"/>
              </a:rPr>
              <a:t>3</a:t>
            </a:r>
            <a:r>
              <a:rPr lang="ru-RU" b="1" dirty="0">
                <a:solidFill>
                  <a:schemeClr val="tx1"/>
                </a:solidFill>
                <a:latin typeface="+mj-lt"/>
              </a:rPr>
              <a:t>. </a:t>
            </a:r>
            <a:r>
              <a:rPr lang="ru-RU" b="1" dirty="0" smtClean="0">
                <a:solidFill>
                  <a:schemeClr val="tx1"/>
                </a:solidFill>
                <a:latin typeface="+mj-lt"/>
              </a:rPr>
              <a:t>Начальное </a:t>
            </a:r>
            <a:r>
              <a:rPr lang="ru-RU" b="1" dirty="0">
                <a:solidFill>
                  <a:schemeClr val="tx1"/>
                </a:solidFill>
                <a:latin typeface="+mj-lt"/>
              </a:rPr>
              <a:t>профессиональное </a:t>
            </a:r>
            <a:r>
              <a:rPr lang="ru-RU" b="1" dirty="0" smtClean="0">
                <a:solidFill>
                  <a:schemeClr val="tx1"/>
                </a:solidFill>
                <a:latin typeface="+mj-lt"/>
              </a:rPr>
              <a:t>образование  (программы профессиональной подготовки) 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- обеспечивает 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профессиональную 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ориентацию 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и самоопределение и/или получение 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профессии 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для тех подростков, которые не 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планируют продолжение 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образования в учебных </a:t>
            </a:r>
            <a:endParaRPr lang="ru-RU" dirty="0" smtClean="0">
              <a:solidFill>
                <a:schemeClr val="tx1"/>
              </a:solidFill>
              <a:latin typeface="+mj-lt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+mj-lt"/>
              </a:rPr>
              <a:t>заведениях высшего 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профессионального </a:t>
            </a:r>
            <a:endParaRPr lang="ru-RU" dirty="0" smtClean="0">
              <a:solidFill>
                <a:schemeClr val="tx1"/>
              </a:solidFill>
              <a:latin typeface="+mj-lt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+mj-lt"/>
              </a:rPr>
              <a:t>образования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.</a:t>
            </a:r>
            <a:endParaRPr lang="ru-RU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91" y="188640"/>
            <a:ext cx="7710861" cy="11112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dirty="0" smtClean="0"/>
              <a:t>Сетевое взаимодействие: не менее трех </a:t>
            </a:r>
            <a:br>
              <a:rPr lang="ru-RU" sz="2800" dirty="0" smtClean="0"/>
            </a:br>
            <a:r>
              <a:rPr lang="ru-RU" sz="2800" dirty="0" smtClean="0"/>
              <a:t> вариантов образовательных ресурсов</a:t>
            </a:r>
            <a:r>
              <a:rPr lang="ru-RU" sz="4400" dirty="0" smtClean="0"/>
              <a:t> </a:t>
            </a:r>
            <a:endParaRPr lang="ru-RU" sz="4400" dirty="0"/>
          </a:p>
        </p:txBody>
      </p:sp>
      <p:pic>
        <p:nvPicPr>
          <p:cNvPr id="40964" name="Picture 2" descr="C:\Users\Александр\Pictures\чел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188" y="0"/>
            <a:ext cx="1547812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2" descr="C:\Users\Александр\Pictures\ел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1563" y="5357813"/>
            <a:ext cx="1757362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8775"/>
            <a:ext cx="9113838" cy="4968875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Необходимые направления деятельности в сети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Аналитическая деятельность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tx1"/>
                </a:solidFill>
                <a:latin typeface="+mj-lt"/>
              </a:rPr>
              <a:t> -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провести анализ программ  с целью определения возможностей реализовать: академические, программы дополнительного образования и программы  профессиональной подготовки)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+mj-lt"/>
              </a:rPr>
              <a:t>- 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провести анализ  элективных курсов, реализуемых в 2013-14 г.г.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на поддержку профилей старшей школы;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-провести анализ запросов учащихся 8-9 классов на  </a:t>
            </a:r>
            <a:r>
              <a:rPr lang="ru-RU" sz="2000" b="1" i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профориентационный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интерес (составить сводную таблицу по количеству детей и направлениям в соответствии с 1312 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-провести анализ поступления  выпускников в ВУЗЫ и колледжи на предмет соответствия выбору профиля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ru-RU" sz="2000" b="1" i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Провести методическое совещание по теме «</a:t>
            </a:r>
            <a:r>
              <a:rPr lang="ru-RU" sz="2000" b="1" i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Профориентационная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деятельность в школе   в контексте непрерывного образования»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91" y="188640"/>
            <a:ext cx="7710861" cy="11112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dirty="0" smtClean="0"/>
              <a:t>ДОРОЖНАЯ КАРТА сетевого взаимодействия</a:t>
            </a:r>
            <a:endParaRPr lang="ru-RU" sz="4400" dirty="0"/>
          </a:p>
        </p:txBody>
      </p:sp>
      <p:pic>
        <p:nvPicPr>
          <p:cNvPr id="41988" name="Picture 2" descr="C:\Users\Александр\Pictures\чел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188" y="0"/>
            <a:ext cx="1547812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8750" y="1493838"/>
            <a:ext cx="8985250" cy="496887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Нормативно-правовое обеспечение  деятельности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tx1"/>
                </a:solidFill>
                <a:latin typeface="+mj-lt"/>
              </a:rPr>
              <a:t> - 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изучить нормативно-правовые документы, поддерживающие сетевое взаимодействие в профильном обучении: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КОНЦЕПЦИЯ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сетевого взаимодействия учреждений общего, профессионального и дополнительного образования по ведению элективных и профильных курсов на третьей ступени средней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школы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+mj-lt"/>
                <a:hlinkClick r:id="rId2"/>
              </a:rPr>
              <a:t>http://</a:t>
            </a: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+mj-lt"/>
                <a:hlinkClick r:id="rId2"/>
              </a:rPr>
              <a:t>www.isiorao.ru/Progect/experience/profil/concepcija.php/concepcija.php</a:t>
            </a:r>
            <a:endParaRPr lang="ru-RU" sz="1800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Инструктивно-методическое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письмо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от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4 марта 2010 года  №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03-413  «О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методических рекомендациях по реализации элективных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курсов»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Инструктивно-методическое письмо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от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4 марта 2010 года  №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03-412  «О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методических рекомендациях по вопросам организации профильного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обучения»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Рекомендации по организации профильного обучения на основе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индивидуальных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учебных планов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обучающихся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+mj-lt"/>
                <a:hlinkClick r:id="rId3"/>
              </a:rPr>
              <a:t>http://www.internet-school.ru/documents/documents565/_mode/print</a:t>
            </a: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+mj-lt"/>
                <a:hlinkClick r:id="rId3"/>
              </a:rPr>
              <a:t>/</a:t>
            </a:r>
            <a:endParaRPr lang="ru-RU" sz="1800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Методические рекомендации «ОБ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ОРГАНИЗАЦИИ ПРОФИЛЬНОГО ОБУЧЕНИЯ НА ОСНОВЕ СОЦИАЛЬНОГО ПАРТНЕРСТВА И СЕТЕВОГО ВЗАИМОДЕЙСТВИЯ ОБРАЗОВАТЕЛЬНЫХ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УЧРЕЖДЕНИЙ»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Разработать Положения «Об организации профильного обучения и </a:t>
            </a:r>
            <a:r>
              <a:rPr lang="ru-RU" sz="18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предпрофильной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подготовки в ОУ» ( и Положение о сетевой  организации профильного обучения в ОУ» май 2014)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8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18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18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1800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18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18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dirty="0" smtClean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91" y="188640"/>
            <a:ext cx="7710861" cy="11112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dirty="0" smtClean="0"/>
              <a:t>ДОРОЖНАЯ КАРТА сетевого взаимодействия</a:t>
            </a:r>
            <a:endParaRPr lang="ru-RU" sz="4400" dirty="0"/>
          </a:p>
        </p:txBody>
      </p:sp>
      <p:pic>
        <p:nvPicPr>
          <p:cNvPr id="43012" name="Picture 2" descr="C:\Users\Александр\Pictures\чел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188" y="0"/>
            <a:ext cx="1547812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20700" y="2413000"/>
            <a:ext cx="8305800" cy="40052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799" y="188640"/>
            <a:ext cx="6096000" cy="1102568"/>
          </a:xfrm>
        </p:spPr>
        <p:txBody>
          <a:bodyPr/>
          <a:lstStyle/>
          <a:p>
            <a:pPr algn="ctr">
              <a:defRPr/>
            </a:pPr>
            <a:r>
              <a:rPr lang="ru-RU" sz="2000" dirty="0" smtClean="0"/>
              <a:t> Федеральный закон </a:t>
            </a:r>
            <a:r>
              <a:rPr lang="ru-RU" sz="2000" dirty="0"/>
              <a:t>от 29 декабря 2012 г. № 273-ФЗ </a:t>
            </a:r>
            <a:br>
              <a:rPr lang="ru-RU" sz="2000" dirty="0"/>
            </a:br>
            <a:r>
              <a:rPr lang="ru-RU" sz="2000" dirty="0"/>
              <a:t>«Об образовании в Российской </a:t>
            </a:r>
            <a:r>
              <a:rPr lang="ru-RU" sz="2000" dirty="0" smtClean="0"/>
              <a:t>Федерации»</a:t>
            </a:r>
            <a:endParaRPr lang="ru-RU" sz="2000" dirty="0"/>
          </a:p>
        </p:txBody>
      </p:sp>
      <p:sp>
        <p:nvSpPr>
          <p:cNvPr id="20484" name="Текст 9"/>
          <p:cNvSpPr>
            <a:spLocks noGrp="1"/>
          </p:cNvSpPr>
          <p:nvPr>
            <p:ph type="body" sz="half" idx="2"/>
          </p:nvPr>
        </p:nvSpPr>
        <p:spPr>
          <a:xfrm>
            <a:off x="6248400" y="188913"/>
            <a:ext cx="2895600" cy="11525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b="1" dirty="0" smtClean="0">
                <a:latin typeface="+mj-lt"/>
              </a:rPr>
              <a:t> СТАТЬЯ 15</a:t>
            </a:r>
            <a:endParaRPr lang="ru-RU" sz="2800" dirty="0" smtClean="0">
              <a:latin typeface="+mj-lt"/>
            </a:endParaRPr>
          </a:p>
        </p:txBody>
      </p:sp>
      <p:sp>
        <p:nvSpPr>
          <p:cNvPr id="16389" name="Text Box 12"/>
          <p:cNvSpPr txBox="1">
            <a:spLocks noChangeArrowheads="1"/>
          </p:cNvSpPr>
          <p:nvPr/>
        </p:nvSpPr>
        <p:spPr bwMode="auto">
          <a:xfrm>
            <a:off x="179388" y="1533525"/>
            <a:ext cx="8520112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eaLnBrk="0" hangingPunct="0"/>
            <a:r>
              <a:rPr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Сетевая форма реализации образовательной программы</a:t>
            </a:r>
            <a:endParaRPr lang="ru-RU" sz="2000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1" name="Text Box 12"/>
          <p:cNvSpPr txBox="1">
            <a:spLocks noChangeArrowheads="1"/>
          </p:cNvSpPr>
          <p:nvPr/>
        </p:nvSpPr>
        <p:spPr bwMode="auto">
          <a:xfrm>
            <a:off x="1484313" y="2413000"/>
            <a:ext cx="7342187" cy="34782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marL="0" indent="0">
              <a:defRPr/>
            </a:pPr>
            <a:r>
              <a:rPr lang="ru-RU" sz="2200" i="1" dirty="0" smtClean="0">
                <a:solidFill>
                  <a:srgbClr val="660033"/>
                </a:solidFill>
                <a:latin typeface="+mj-lt"/>
              </a:rPr>
              <a:t>– </a:t>
            </a:r>
            <a:r>
              <a:rPr lang="ru-RU" sz="2200" i="1" dirty="0">
                <a:solidFill>
                  <a:srgbClr val="660033"/>
                </a:solidFill>
                <a:latin typeface="+mj-lt"/>
              </a:rPr>
              <a:t>совместная реализация образовательной программы </a:t>
            </a:r>
            <a:r>
              <a:rPr lang="ru-RU" sz="2200" i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несколькими организациями, осуществляющими образовательную деятельность, с привлечением при  необходимости организаций науки, культуры, спорта и иных организаций, обладающих ресурсами, необходимыми для осуществления обучения, учебных и производственных практик и иных видов учебной деятельности, предусмотренных соответствующей образовательной программой, посредством </a:t>
            </a:r>
            <a:endParaRPr lang="ru-RU" sz="2200" i="1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marL="0" indent="0">
              <a:defRPr/>
            </a:pPr>
            <a:r>
              <a:rPr lang="ru-RU" sz="2200" i="1" dirty="0" smtClean="0">
                <a:solidFill>
                  <a:srgbClr val="660033"/>
                </a:solidFill>
                <a:latin typeface="+mj-lt"/>
              </a:rPr>
              <a:t>организации </a:t>
            </a:r>
            <a:r>
              <a:rPr lang="ru-RU" sz="2200" i="1" dirty="0">
                <a:solidFill>
                  <a:srgbClr val="660033"/>
                </a:solidFill>
                <a:latin typeface="+mj-lt"/>
              </a:rPr>
              <a:t>сетевого взаимодействия. </a:t>
            </a:r>
          </a:p>
        </p:txBody>
      </p:sp>
      <p:pic>
        <p:nvPicPr>
          <p:cNvPr id="3" name="Picture 8" descr="C:\Users\Александр\Pictures\стрелка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808909">
            <a:off x="417513" y="2555875"/>
            <a:ext cx="8286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8775"/>
            <a:ext cx="9113838" cy="4968875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Необходимые направления деятельности в сети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Организационная деятельность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tx1"/>
                </a:solidFill>
                <a:latin typeface="+mj-lt"/>
              </a:rPr>
              <a:t>  3.1 выбрать ведущее профильное направление  </a:t>
            </a:r>
            <a:r>
              <a:rPr lang="ru-RU" b="1" dirty="0">
                <a:solidFill>
                  <a:schemeClr val="tx1"/>
                </a:solidFill>
                <a:latin typeface="+mj-lt"/>
              </a:rPr>
              <a:t>развития ресурса;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tx1"/>
                </a:solidFill>
                <a:latin typeface="+mj-lt"/>
              </a:rPr>
              <a:t>  3.2 предложить модель профильного обучения в соответствии с двумя линиями развития организации: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+mj-lt"/>
              </a:rPr>
              <a:t>-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линия «локальной модели»   </a:t>
            </a:r>
            <a:r>
              <a:rPr lang="ru-RU" b="1" dirty="0" smtClean="0">
                <a:solidFill>
                  <a:schemeClr val="tx1"/>
                </a:solidFill>
                <a:latin typeface="+mj-lt"/>
              </a:rPr>
              <a:t>профильного обучения и </a:t>
            </a:r>
            <a:r>
              <a:rPr lang="ru-RU" b="1" dirty="0" err="1" smtClean="0">
                <a:solidFill>
                  <a:schemeClr val="tx1"/>
                </a:solidFill>
                <a:latin typeface="+mj-lt"/>
              </a:rPr>
              <a:t>предпрофильного</a:t>
            </a:r>
            <a:r>
              <a:rPr lang="ru-RU" b="1" dirty="0" smtClean="0">
                <a:solidFill>
                  <a:schemeClr val="tx1"/>
                </a:solidFill>
                <a:latin typeface="+mj-lt"/>
              </a:rPr>
              <a:t> обучения :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модель сетевого партнерства (какие организации могут расширить потенциал выбранного направления профиля?)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tx1"/>
                </a:solidFill>
                <a:latin typeface="+mj-lt"/>
              </a:rPr>
              <a:t> - линия  сетевого взаимодействия в профильном обучении: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«горизонтальная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» кластерная модель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(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проектирование в рамках «горизонтального» взаимодействия»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- с какими организациями необходимо заключать договор о совместной реализации сетевой программы?)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+mj-lt"/>
              </a:rPr>
              <a:t>3.3 </a:t>
            </a:r>
            <a:r>
              <a:rPr lang="ru-RU" b="1" dirty="0" smtClean="0">
                <a:solidFill>
                  <a:schemeClr val="tx1"/>
                </a:solidFill>
                <a:latin typeface="+mj-lt"/>
              </a:rPr>
              <a:t>Назначить ответственного координатора - </a:t>
            </a:r>
            <a:r>
              <a:rPr lang="ru-RU" b="1" dirty="0" err="1" smtClean="0">
                <a:solidFill>
                  <a:schemeClr val="tx1"/>
                </a:solidFill>
                <a:latin typeface="+mj-lt"/>
              </a:rPr>
              <a:t>тьютора</a:t>
            </a:r>
            <a:endParaRPr lang="ru-RU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91" y="188640"/>
            <a:ext cx="7710861" cy="11112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dirty="0" smtClean="0"/>
              <a:t>ДОРОЖНАЯ КАРТА сетевого взаимодействия</a:t>
            </a:r>
            <a:endParaRPr lang="ru-RU" sz="4400" dirty="0"/>
          </a:p>
        </p:txBody>
      </p:sp>
      <p:pic>
        <p:nvPicPr>
          <p:cNvPr id="44036" name="Picture 2" descr="C:\Users\Александр\Pictures\чел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188" y="0"/>
            <a:ext cx="1547812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8775"/>
            <a:ext cx="9113838" cy="4968875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Необходимые направления деятельности в сети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Образовательно-методическая деятельность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tx1"/>
                </a:solidFill>
                <a:latin typeface="+mj-lt"/>
              </a:rPr>
              <a:t>  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4.1 собрать банк элективных курсов по выбранному направлению профильного обучения и программ профильной подготовки, имеющихся в школе;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+mj-lt"/>
              </a:rPr>
              <a:t>4.2  обучить в ИМЦ </a:t>
            </a:r>
            <a:r>
              <a:rPr lang="ru-RU" dirty="0" err="1" smtClean="0">
                <a:solidFill>
                  <a:schemeClr val="tx1"/>
                </a:solidFill>
                <a:latin typeface="+mj-lt"/>
              </a:rPr>
              <a:t>тьютора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 (по модулю реализации программы </a:t>
            </a:r>
            <a:r>
              <a:rPr lang="ru-RU" dirty="0" err="1" smtClean="0">
                <a:solidFill>
                  <a:schemeClr val="tx1"/>
                </a:solidFill>
                <a:latin typeface="+mj-lt"/>
              </a:rPr>
              <a:t>тьюторского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 сопровождения)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dirty="0">
                <a:solidFill>
                  <a:schemeClr val="tx1"/>
                </a:solidFill>
                <a:latin typeface="+mj-lt"/>
              </a:rPr>
              <a:t>  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4.3 Провести педагогический совет по теме «Инновационный потенциал  школы (организации) по организации профильного обучения и </a:t>
            </a:r>
            <a:r>
              <a:rPr lang="ru-RU" dirty="0" err="1" smtClean="0">
                <a:solidFill>
                  <a:schemeClr val="tx1"/>
                </a:solidFill>
                <a:latin typeface="+mj-lt"/>
              </a:rPr>
              <a:t>предпрофильной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 подготовки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4.4. 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Изучить возможности базисного учебного плана по типовым предложениям   приказа  </a:t>
            </a:r>
            <a:r>
              <a:rPr lang="ru-RU" dirty="0" err="1" smtClean="0">
                <a:solidFill>
                  <a:schemeClr val="tx1"/>
                </a:solidFill>
                <a:latin typeface="+mj-lt"/>
              </a:rPr>
              <a:t>Минобра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  </a:t>
            </a:r>
            <a:r>
              <a:rPr lang="ru-RU" b="1" dirty="0" smtClean="0"/>
              <a:t>от 9 марта 2004 г. № 1312</a:t>
            </a:r>
            <a:endParaRPr lang="ru-RU" dirty="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+mj-lt"/>
              </a:rPr>
              <a:t>и по возможностям дистанционного обучения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+mj-lt"/>
              </a:rPr>
              <a:t>4.5 Программы (модули) элективных курсов 2014 – 2015 </a:t>
            </a:r>
            <a:r>
              <a:rPr lang="ru-RU" dirty="0" err="1" smtClean="0">
                <a:solidFill>
                  <a:schemeClr val="tx1"/>
                </a:solidFill>
                <a:latin typeface="+mj-lt"/>
              </a:rPr>
              <a:t>г.г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. заложить в план – проект в годовом  планировании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dirty="0">
                <a:solidFill>
                  <a:schemeClr val="tx1"/>
                </a:solidFill>
                <a:latin typeface="+mj-lt"/>
              </a:rPr>
              <a:t>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91" y="188640"/>
            <a:ext cx="7710861" cy="11112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dirty="0" smtClean="0"/>
              <a:t>ДОРОЖНАЯ КАРТА сетевого взаимодействия</a:t>
            </a:r>
            <a:endParaRPr lang="ru-RU" sz="4400" dirty="0"/>
          </a:p>
        </p:txBody>
      </p:sp>
      <p:pic>
        <p:nvPicPr>
          <p:cNvPr id="45060" name="Picture 2" descr="C:\Users\Александр\Pictures\чел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188" y="0"/>
            <a:ext cx="1547812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28775"/>
            <a:ext cx="8863013" cy="4968875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Необходимые направления деятельности в сети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Деятельность по организации взаимодействия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tx1"/>
                </a:solidFill>
                <a:latin typeface="+mj-lt"/>
              </a:rPr>
              <a:t>  5.1 подготовить предварительную аналитическую справку по направлениям анализа (п.1) для совещания в ИМЦ;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tx1"/>
                </a:solidFill>
                <a:latin typeface="+mj-lt"/>
              </a:rPr>
              <a:t>5.2  составить предварительную теоретическую модель сетевого взаимодействия с организациями (провести дискуссию – круглый стол по усилению потенциала организаций)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dirty="0">
                <a:solidFill>
                  <a:schemeClr val="tx1"/>
                </a:solidFill>
                <a:latin typeface="+mj-lt"/>
              </a:rPr>
              <a:t> 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Деятельность по «оформлению  ресурса» для направлений профильного обучения (кадры, педагоги и т.д.)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7. Информационная деятельность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Оформить сайт школы по типовым разделам, предложенным на совместном совещании в ИМЦ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Профильное обучение и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предпрофильная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подготовка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91" y="188640"/>
            <a:ext cx="7710861" cy="11112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dirty="0" smtClean="0"/>
              <a:t>ДОРОЖНАЯ КАРТА сетевого взаимодействия</a:t>
            </a:r>
            <a:endParaRPr lang="ru-RU" sz="4400" dirty="0"/>
          </a:p>
        </p:txBody>
      </p:sp>
      <p:pic>
        <p:nvPicPr>
          <p:cNvPr id="46084" name="Picture 2" descr="C:\Users\Александр\Pictures\чел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188" y="0"/>
            <a:ext cx="1547812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4"/>
          <p:cNvSpPr txBox="1">
            <a:spLocks noChangeArrowheads="1"/>
          </p:cNvSpPr>
          <p:nvPr/>
        </p:nvSpPr>
        <p:spPr bwMode="auto">
          <a:xfrm>
            <a:off x="3492500" y="5084763"/>
            <a:ext cx="4967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 b="0" i="1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7107" name="Rectangle 7"/>
          <p:cNvSpPr>
            <a:spLocks noChangeArrowheads="1"/>
          </p:cNvSpPr>
          <p:nvPr/>
        </p:nvSpPr>
        <p:spPr bwMode="auto">
          <a:xfrm>
            <a:off x="8388350" y="60213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b="0">
              <a:latin typeface="Arial" charset="0"/>
            </a:endParaRPr>
          </a:p>
        </p:txBody>
      </p:sp>
      <p:sp>
        <p:nvSpPr>
          <p:cNvPr id="47108" name="Rectangle 6"/>
          <p:cNvSpPr txBox="1">
            <a:spLocks noChangeArrowheads="1"/>
          </p:cNvSpPr>
          <p:nvPr/>
        </p:nvSpPr>
        <p:spPr bwMode="gray">
          <a:xfrm>
            <a:off x="163513" y="2636838"/>
            <a:ext cx="8512175" cy="195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800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Нельзя научить человека на всю жизнь, нужно его научить учиться всю жизнь</a:t>
            </a:r>
            <a:br>
              <a:rPr lang="ru-RU" sz="4800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3100" i="1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9" name="Picture 6" descr="C:\Users\Александр\Pictures\книга 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1838" y="4535488"/>
            <a:ext cx="2667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733425" y="1196752"/>
            <a:ext cx="7467600" cy="71437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Приглашаем к сотрудничеству!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241300" y="4005263"/>
            <a:ext cx="4441825" cy="16319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sz="2000" dirty="0">
                <a:cs typeface="Times New Roman" pitchFamily="18" charset="0"/>
              </a:rPr>
              <a:t>E-mail:</a:t>
            </a:r>
          </a:p>
          <a:p>
            <a:pPr algn="ctr" eaLnBrk="0" hangingPunct="0"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  <a:hlinkClick r:id="rId3"/>
              </a:rPr>
              <a:t>pivchukea@rambler.ru</a:t>
            </a:r>
            <a:endParaRPr lang="en-US" sz="2000" dirty="0">
              <a:solidFill>
                <a:schemeClr val="accent6">
                  <a:lumMod val="75000"/>
                </a:schemeClr>
              </a:solidFill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2000" dirty="0"/>
              <a:t>Блог: «Образовательная палитра»</a:t>
            </a:r>
          </a:p>
          <a:p>
            <a:pPr algn="ctr" eaLnBrk="0" hangingPunct="0">
              <a:defRPr/>
            </a:pPr>
            <a:r>
              <a:rPr lang="en-US" sz="2000" dirty="0">
                <a:hlinkClick r:id="rId4"/>
              </a:rPr>
              <a:t>http://pivchuk.blogspot.com/</a:t>
            </a:r>
            <a:endParaRPr lang="en-US" sz="2000" dirty="0"/>
          </a:p>
        </p:txBody>
      </p:sp>
      <p:pic>
        <p:nvPicPr>
          <p:cNvPr id="48132" name="Picture 6" descr="C:\Users\Александр\Pictures\стрелка 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306638"/>
            <a:ext cx="4572000" cy="455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23875" y="2941638"/>
            <a:ext cx="8439150" cy="40052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799" y="188640"/>
            <a:ext cx="6096000" cy="1102568"/>
          </a:xfrm>
        </p:spPr>
        <p:txBody>
          <a:bodyPr/>
          <a:lstStyle/>
          <a:p>
            <a:pPr algn="ctr">
              <a:defRPr/>
            </a:pPr>
            <a:r>
              <a:rPr lang="ru-RU" sz="2000" dirty="0" smtClean="0"/>
              <a:t> Федеральный закон </a:t>
            </a:r>
            <a:r>
              <a:rPr lang="ru-RU" sz="2000" dirty="0"/>
              <a:t>от 29 декабря 2012 г. № 273-ФЗ </a:t>
            </a:r>
            <a:br>
              <a:rPr lang="ru-RU" sz="2000" dirty="0"/>
            </a:br>
            <a:r>
              <a:rPr lang="ru-RU" sz="2000" dirty="0"/>
              <a:t>«Об образовании в Российской </a:t>
            </a:r>
            <a:r>
              <a:rPr lang="ru-RU" sz="2000" dirty="0" smtClean="0"/>
              <a:t>Федерации»</a:t>
            </a:r>
            <a:endParaRPr lang="ru-RU" sz="2000" dirty="0"/>
          </a:p>
        </p:txBody>
      </p:sp>
      <p:sp>
        <p:nvSpPr>
          <p:cNvPr id="20484" name="Текст 9"/>
          <p:cNvSpPr>
            <a:spLocks noGrp="1"/>
          </p:cNvSpPr>
          <p:nvPr>
            <p:ph type="body" sz="half" idx="2"/>
          </p:nvPr>
        </p:nvSpPr>
        <p:spPr>
          <a:xfrm>
            <a:off x="6248400" y="188913"/>
            <a:ext cx="2895600" cy="11525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b="1" dirty="0" smtClean="0">
                <a:latin typeface="+mj-lt"/>
              </a:rPr>
              <a:t> СТАТЬЯ 15</a:t>
            </a:r>
          </a:p>
          <a:p>
            <a:pPr algn="ctr" eaLnBrk="1" hangingPunct="1">
              <a:defRPr/>
            </a:pPr>
            <a:r>
              <a:rPr lang="ru-RU" sz="2800" b="1" dirty="0" smtClean="0">
                <a:latin typeface="+mj-lt"/>
              </a:rPr>
              <a:t>Разъяснения</a:t>
            </a:r>
            <a:endParaRPr lang="ru-RU" sz="2800" dirty="0" smtClean="0">
              <a:latin typeface="+mj-lt"/>
            </a:endParaRPr>
          </a:p>
        </p:txBody>
      </p:sp>
      <p:sp>
        <p:nvSpPr>
          <p:cNvPr id="17413" name="Text Box 12"/>
          <p:cNvSpPr txBox="1">
            <a:spLocks noChangeArrowheads="1"/>
          </p:cNvSpPr>
          <p:nvPr/>
        </p:nvSpPr>
        <p:spPr bwMode="auto">
          <a:xfrm>
            <a:off x="0" y="1533525"/>
            <a:ext cx="91440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eaLnBrk="0" hangingPunct="0"/>
            <a:r>
              <a:rPr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«Формальные» признаки сетевой образовательной программы</a:t>
            </a:r>
            <a:endParaRPr lang="ru-RU" sz="2000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1" name="Text Box 12"/>
          <p:cNvSpPr txBox="1">
            <a:spLocks noChangeArrowheads="1"/>
          </p:cNvSpPr>
          <p:nvPr/>
        </p:nvSpPr>
        <p:spPr bwMode="auto">
          <a:xfrm>
            <a:off x="754063" y="2941638"/>
            <a:ext cx="8310562" cy="39100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marL="0" indent="0">
              <a:defRPr/>
            </a:pPr>
            <a:r>
              <a:rPr lang="ru-RU" sz="1200" i="1" dirty="0" smtClean="0">
                <a:solidFill>
                  <a:srgbClr val="660033"/>
                </a:solidFill>
                <a:latin typeface="+mj-lt"/>
              </a:rPr>
              <a:t>2. </a:t>
            </a:r>
            <a:r>
              <a:rPr lang="ru-RU" i="1" dirty="0">
                <a:solidFill>
                  <a:srgbClr val="993300"/>
                </a:solidFill>
                <a:latin typeface="+mj-lt"/>
              </a:rPr>
              <a:t>Наличие формального договора о сетевой форме реализации образовательной программы, включающего:</a:t>
            </a:r>
          </a:p>
          <a:p>
            <a:pPr marL="0" indent="0">
              <a:defRPr/>
            </a:pPr>
            <a:r>
              <a:rPr lang="ru-RU" sz="2000" i="1" dirty="0" smtClean="0">
                <a:solidFill>
                  <a:srgbClr val="660033"/>
                </a:solidFill>
                <a:latin typeface="+mj-lt"/>
              </a:rPr>
              <a:t>• вид</a:t>
            </a:r>
            <a:r>
              <a:rPr lang="ru-RU" sz="2000" i="1" dirty="0">
                <a:solidFill>
                  <a:srgbClr val="660033"/>
                </a:solidFill>
                <a:latin typeface="+mj-lt"/>
              </a:rPr>
              <a:t>, уровень и (или) направленность образовательной программы;</a:t>
            </a:r>
          </a:p>
          <a:p>
            <a:pPr marL="0" indent="0">
              <a:defRPr/>
            </a:pPr>
            <a:r>
              <a:rPr lang="ru-RU" sz="2000" i="1" dirty="0" smtClean="0">
                <a:solidFill>
                  <a:srgbClr val="660033"/>
                </a:solidFill>
                <a:latin typeface="+mj-lt"/>
              </a:rPr>
              <a:t>• правила </a:t>
            </a:r>
            <a:r>
              <a:rPr lang="ru-RU" sz="2000" i="1" dirty="0">
                <a:solidFill>
                  <a:srgbClr val="660033"/>
                </a:solidFill>
                <a:latin typeface="+mj-lt"/>
              </a:rPr>
              <a:t>приема, порядок организации академической мобильности и статус обучающихся в организациях, реализующих образовательную программу в сетевой форме;</a:t>
            </a:r>
          </a:p>
          <a:p>
            <a:pPr marL="0" indent="0">
              <a:defRPr/>
            </a:pPr>
            <a:r>
              <a:rPr lang="ru-RU" sz="2000" i="1" dirty="0" smtClean="0">
                <a:solidFill>
                  <a:srgbClr val="660033"/>
                </a:solidFill>
                <a:latin typeface="+mj-lt"/>
              </a:rPr>
              <a:t>• условия </a:t>
            </a:r>
            <a:r>
              <a:rPr lang="ru-RU" sz="2000" i="1" dirty="0">
                <a:solidFill>
                  <a:srgbClr val="660033"/>
                </a:solidFill>
                <a:latin typeface="+mj-lt"/>
              </a:rPr>
              <a:t>и порядок осуществления образовательной деятельности по образовательной программе, в том числе ресурсное обеспечение и распределение обязанностей между организациями;</a:t>
            </a:r>
          </a:p>
          <a:p>
            <a:pPr marL="0" indent="0">
              <a:defRPr/>
            </a:pPr>
            <a:r>
              <a:rPr lang="ru-RU" sz="2000" i="1" dirty="0" smtClean="0">
                <a:solidFill>
                  <a:srgbClr val="660033"/>
                </a:solidFill>
                <a:latin typeface="+mj-lt"/>
              </a:rPr>
              <a:t>• выдаваемые </a:t>
            </a:r>
            <a:r>
              <a:rPr lang="ru-RU" sz="2000" i="1" dirty="0">
                <a:solidFill>
                  <a:srgbClr val="660033"/>
                </a:solidFill>
                <a:latin typeface="+mj-lt"/>
              </a:rPr>
              <a:t>документ или документы об образовании;</a:t>
            </a:r>
          </a:p>
          <a:p>
            <a:pPr marL="0" indent="0">
              <a:defRPr/>
            </a:pPr>
            <a:r>
              <a:rPr lang="ru-RU" sz="2000" i="1" dirty="0" smtClean="0">
                <a:solidFill>
                  <a:srgbClr val="660033"/>
                </a:solidFill>
                <a:latin typeface="+mj-lt"/>
              </a:rPr>
              <a:t>• срок </a:t>
            </a:r>
            <a:r>
              <a:rPr lang="ru-RU" sz="2000" i="1" dirty="0">
                <a:solidFill>
                  <a:srgbClr val="660033"/>
                </a:solidFill>
                <a:latin typeface="+mj-lt"/>
              </a:rPr>
              <a:t>действия договора.</a:t>
            </a:r>
          </a:p>
          <a:p>
            <a:pPr marL="0" indent="0">
              <a:defRPr/>
            </a:pPr>
            <a:r>
              <a:rPr lang="ru-RU" sz="2000" i="1" dirty="0" smtClean="0">
                <a:solidFill>
                  <a:srgbClr val="660033"/>
                </a:solidFill>
                <a:latin typeface="+mj-lt"/>
              </a:rPr>
              <a:t> </a:t>
            </a:r>
            <a:endParaRPr lang="ru-RU" sz="2000" i="1" dirty="0">
              <a:solidFill>
                <a:srgbClr val="660033"/>
              </a:solidFill>
              <a:latin typeface="+mj-lt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7200" y="1995488"/>
            <a:ext cx="8305800" cy="7778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i="1" dirty="0">
                <a:solidFill>
                  <a:srgbClr val="993300"/>
                </a:solidFill>
                <a:latin typeface="+mj-lt"/>
              </a:rPr>
              <a:t>1. Участие нескольких организаций в процессе реализации образовательной программы</a:t>
            </a:r>
          </a:p>
        </p:txBody>
      </p:sp>
      <p:pic>
        <p:nvPicPr>
          <p:cNvPr id="17416" name="Picture 8" descr="C:\Users\Александр\Pictures\стрелка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808909">
            <a:off x="107157" y="2416969"/>
            <a:ext cx="665162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8" descr="C:\Users\Александр\Pictures\стрелка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808909">
            <a:off x="192087" y="3459163"/>
            <a:ext cx="665163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497138" y="4833938"/>
            <a:ext cx="6637337" cy="21240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506663" y="1976438"/>
            <a:ext cx="6637337" cy="28813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799" y="188640"/>
            <a:ext cx="6096000" cy="1102568"/>
          </a:xfrm>
        </p:spPr>
        <p:txBody>
          <a:bodyPr/>
          <a:lstStyle/>
          <a:p>
            <a:pPr algn="ctr">
              <a:defRPr/>
            </a:pPr>
            <a:r>
              <a:rPr lang="ru-RU" sz="2800" dirty="0" smtClean="0"/>
              <a:t> Федеральный закон № 273-ФЗ «Об образовании в РФ» от 29 декабря 2012 </a:t>
            </a:r>
            <a:endParaRPr lang="ru-RU" sz="2800" dirty="0"/>
          </a:p>
        </p:txBody>
      </p:sp>
      <p:sp>
        <p:nvSpPr>
          <p:cNvPr id="20484" name="Текст 9"/>
          <p:cNvSpPr>
            <a:spLocks noGrp="1"/>
          </p:cNvSpPr>
          <p:nvPr>
            <p:ph type="body" sz="half" idx="2"/>
          </p:nvPr>
        </p:nvSpPr>
        <p:spPr>
          <a:xfrm>
            <a:off x="6248400" y="188913"/>
            <a:ext cx="2895600" cy="11525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b="1" dirty="0" smtClean="0">
                <a:latin typeface="+mj-lt"/>
              </a:rPr>
              <a:t>Статья 15</a:t>
            </a:r>
            <a:endParaRPr lang="ru-RU" sz="2800" dirty="0" smtClean="0">
              <a:latin typeface="+mj-lt"/>
            </a:endParaRPr>
          </a:p>
        </p:txBody>
      </p:sp>
      <p:sp>
        <p:nvSpPr>
          <p:cNvPr id="18438" name="Text Box 12"/>
          <p:cNvSpPr txBox="1">
            <a:spLocks noChangeArrowheads="1"/>
          </p:cNvSpPr>
          <p:nvPr/>
        </p:nvSpPr>
        <p:spPr bwMode="auto">
          <a:xfrm>
            <a:off x="179388" y="1533525"/>
            <a:ext cx="8520112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eaLnBrk="0" hangingPunct="0"/>
            <a:r>
              <a:rPr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Сетевая форма реализации образовательных программ</a:t>
            </a:r>
            <a:endParaRPr lang="ru-RU" sz="2000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1" name="Text Box 12"/>
          <p:cNvSpPr txBox="1">
            <a:spLocks noChangeArrowheads="1"/>
          </p:cNvSpPr>
          <p:nvPr/>
        </p:nvSpPr>
        <p:spPr bwMode="auto">
          <a:xfrm>
            <a:off x="2506663" y="1979613"/>
            <a:ext cx="6616700" cy="28003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marL="0" indent="0">
              <a:defRPr/>
            </a:pPr>
            <a:r>
              <a:rPr lang="ru-RU" sz="2000" dirty="0" smtClean="0"/>
              <a:t> </a:t>
            </a:r>
            <a:r>
              <a:rPr lang="ru-RU" sz="2000" b="0" dirty="0" smtClean="0"/>
              <a:t> </a:t>
            </a:r>
            <a:r>
              <a:rPr lang="ru-RU" sz="2200" i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Сетевая </a:t>
            </a:r>
            <a:r>
              <a:rPr lang="ru-RU" sz="2200" i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форма реализации образовательных программ (далее - сетевая форма) обеспечивает возможность освоения обучающимся образовательной программы с использованием ресурсов нескольких организаций, осуществляющих образовательную деятельность, … включая научные, медицинские, организации культуры, </a:t>
            </a:r>
            <a:r>
              <a:rPr lang="ru-RU" sz="2200" i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физкультурно-спортивные, </a:t>
            </a:r>
            <a:r>
              <a:rPr lang="ru-RU" sz="2200" i="1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междунар</a:t>
            </a:r>
            <a:r>
              <a:rPr lang="ru-RU" sz="2200" i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…</a:t>
            </a:r>
            <a:endParaRPr lang="ru-RU" sz="2200" i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8440" name="Text Box 12"/>
          <p:cNvSpPr txBox="1">
            <a:spLocks noChangeArrowheads="1"/>
          </p:cNvSpPr>
          <p:nvPr/>
        </p:nvSpPr>
        <p:spPr bwMode="auto">
          <a:xfrm>
            <a:off x="-23813" y="2108200"/>
            <a:ext cx="2530476" cy="831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/>
              <a:t> </a:t>
            </a:r>
            <a:r>
              <a:rPr lang="ru-RU">
                <a:solidFill>
                  <a:srgbClr val="382971"/>
                </a:solidFill>
                <a:latin typeface="Times New Roman" pitchFamily="18" charset="0"/>
                <a:cs typeface="Times New Roman" pitchFamily="18" charset="0"/>
              </a:rPr>
              <a:t>Сетевое взаимодействие</a:t>
            </a:r>
          </a:p>
        </p:txBody>
      </p:sp>
      <p:sp>
        <p:nvSpPr>
          <p:cNvPr id="18441" name="Text Box 12"/>
          <p:cNvSpPr txBox="1">
            <a:spLocks noChangeArrowheads="1"/>
          </p:cNvSpPr>
          <p:nvPr/>
        </p:nvSpPr>
        <p:spPr bwMode="auto">
          <a:xfrm>
            <a:off x="-23813" y="4595813"/>
            <a:ext cx="3244851" cy="831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/>
              <a:t> </a:t>
            </a:r>
            <a:r>
              <a:rPr lang="ru-RU">
                <a:solidFill>
                  <a:srgbClr val="382971"/>
                </a:solidFill>
                <a:latin typeface="Times New Roman" pitchFamily="18" charset="0"/>
                <a:cs typeface="Times New Roman" pitchFamily="18" charset="0"/>
              </a:rPr>
              <a:t>Нормативное решение - договор: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916238" y="4797425"/>
            <a:ext cx="6049962" cy="21542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marL="0" indent="0">
              <a:defRPr/>
            </a:pP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- </a:t>
            </a:r>
            <a:r>
              <a:rPr lang="ru-RU" sz="2200" i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вид, уровень, направленность…</a:t>
            </a:r>
          </a:p>
          <a:p>
            <a:pPr marL="0" indent="0">
              <a:defRPr/>
            </a:pPr>
            <a:r>
              <a:rPr lang="ru-RU" sz="2200" i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-статус, правила приема…..</a:t>
            </a:r>
          </a:p>
          <a:p>
            <a:pPr marL="0" indent="0">
              <a:defRPr/>
            </a:pPr>
            <a:r>
              <a:rPr lang="ru-RU" sz="2200" i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-  условия и порядок осуществления образовательной деятельности, распределение обязанностей, порядок реализации, объем ресурсов  </a:t>
            </a:r>
            <a:endParaRPr lang="ru-RU" sz="2200" i="1" dirty="0" smtClean="0">
              <a:solidFill>
                <a:srgbClr val="660033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8443" name="Picture 8" descr="C:\Users\Александр\Pictures\стрелка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311449">
            <a:off x="1077913" y="5695950"/>
            <a:ext cx="830262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8" descr="C:\Users\Александр\Pictures\стрелка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808909">
            <a:off x="1066800" y="3036888"/>
            <a:ext cx="8286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411413" y="4175125"/>
            <a:ext cx="6834187" cy="26765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439988" y="2141538"/>
            <a:ext cx="6765925" cy="16557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799" y="188640"/>
            <a:ext cx="6096000" cy="1102568"/>
          </a:xfrm>
        </p:spPr>
        <p:txBody>
          <a:bodyPr/>
          <a:lstStyle/>
          <a:p>
            <a:pPr algn="ctr">
              <a:defRPr/>
            </a:pPr>
            <a:r>
              <a:rPr lang="ru-RU" sz="2800" dirty="0" smtClean="0"/>
              <a:t> Федеральный закон № 273-ФЗ «Об образовании в РФ» от 29 декабря 2012 </a:t>
            </a:r>
            <a:endParaRPr lang="ru-RU" sz="2800" dirty="0"/>
          </a:p>
        </p:txBody>
      </p:sp>
      <p:sp>
        <p:nvSpPr>
          <p:cNvPr id="20484" name="Текст 9"/>
          <p:cNvSpPr>
            <a:spLocks noGrp="1"/>
          </p:cNvSpPr>
          <p:nvPr>
            <p:ph type="body" sz="half" idx="2"/>
          </p:nvPr>
        </p:nvSpPr>
        <p:spPr>
          <a:xfrm>
            <a:off x="6248400" y="188913"/>
            <a:ext cx="2895600" cy="11525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b="1" dirty="0" smtClean="0">
                <a:latin typeface="+mj-lt"/>
              </a:rPr>
              <a:t>Статья 15</a:t>
            </a:r>
            <a:endParaRPr lang="ru-RU" sz="2800" dirty="0" smtClean="0">
              <a:latin typeface="+mj-lt"/>
            </a:endParaRPr>
          </a:p>
        </p:txBody>
      </p:sp>
      <p:sp>
        <p:nvSpPr>
          <p:cNvPr id="19462" name="Text Box 12"/>
          <p:cNvSpPr txBox="1">
            <a:spLocks noChangeArrowheads="1"/>
          </p:cNvSpPr>
          <p:nvPr/>
        </p:nvSpPr>
        <p:spPr bwMode="auto">
          <a:xfrm>
            <a:off x="58738" y="1393825"/>
            <a:ext cx="8520112" cy="831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eaLnBrk="0" hangingPunct="0"/>
            <a:r>
              <a:rPr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применения сетевых форм реализации образовательных программ: </a:t>
            </a:r>
          </a:p>
        </p:txBody>
      </p:sp>
      <p:sp>
        <p:nvSpPr>
          <p:cNvPr id="16391" name="Text Box 12"/>
          <p:cNvSpPr txBox="1">
            <a:spLocks noChangeArrowheads="1"/>
          </p:cNvSpPr>
          <p:nvPr/>
        </p:nvSpPr>
        <p:spPr bwMode="auto">
          <a:xfrm>
            <a:off x="2608263" y="2282825"/>
            <a:ext cx="6451600" cy="17240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доступа </a:t>
            </a:r>
            <a:r>
              <a:rPr lang="ru-RU" sz="2800" i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обучающихся к современным образовательных технологиям и средствам обучения; </a:t>
            </a:r>
          </a:p>
          <a:p>
            <a:pPr>
              <a:defRPr/>
            </a:pPr>
            <a:r>
              <a:rPr lang="ru-RU" sz="2200" i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endParaRPr lang="ru-RU" sz="2200" i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9464" name="Text Box 12"/>
          <p:cNvSpPr txBox="1">
            <a:spLocks noChangeArrowheads="1"/>
          </p:cNvSpPr>
          <p:nvPr/>
        </p:nvSpPr>
        <p:spPr bwMode="auto">
          <a:xfrm>
            <a:off x="-1588" y="2232025"/>
            <a:ext cx="2530476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/>
              <a:t> </a:t>
            </a:r>
            <a:r>
              <a:rPr lang="ru-RU">
                <a:solidFill>
                  <a:srgbClr val="382971"/>
                </a:solidFill>
                <a:latin typeface="Times New Roman" pitchFamily="18" charset="0"/>
                <a:cs typeface="Times New Roman" pitchFamily="18" charset="0"/>
              </a:rPr>
              <a:t>РАСШИРЕНИЕ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608263" y="4205288"/>
            <a:ext cx="6867525" cy="26781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>
              <a:buFont typeface="Arial" pitchFamily="34" charset="0"/>
              <a:buChar char="•"/>
              <a:defRPr/>
            </a:pP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возможности 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выбора различных  профилей подготовки и специализаций; </a:t>
            </a:r>
            <a:endParaRPr lang="ru-RU" i="1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углубленного 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изучения учебных курсов, предметов, дисциплин (модулей); </a:t>
            </a:r>
            <a:endParaRPr lang="ru-RU" i="1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возможности 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более эффективного использования имеющихся образовательных ресурсов. </a:t>
            </a:r>
          </a:p>
        </p:txBody>
      </p:sp>
      <p:pic>
        <p:nvPicPr>
          <p:cNvPr id="19466" name="Picture 8" descr="C:\Users\Александр\Pictures\стрелка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311449">
            <a:off x="1077913" y="4873625"/>
            <a:ext cx="830262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8" descr="C:\Users\Александр\Pictures\стрелка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808909">
            <a:off x="1090613" y="2743200"/>
            <a:ext cx="8286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-1588" y="3776663"/>
            <a:ext cx="3348038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/>
              <a:t> </a:t>
            </a:r>
            <a:r>
              <a:rPr lang="ru-RU">
                <a:solidFill>
                  <a:srgbClr val="382971"/>
                </a:solidFill>
                <a:latin typeface="Times New Roman" pitchFamily="18" charset="0"/>
                <a:cs typeface="Times New Roman" pitchFamily="18" charset="0"/>
              </a:rPr>
              <a:t>ПРЕДОСТАВЛЕНИЕ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92150" y="2225675"/>
            <a:ext cx="8343900" cy="46259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799" y="188640"/>
            <a:ext cx="6096000" cy="1102568"/>
          </a:xfrm>
        </p:spPr>
        <p:txBody>
          <a:bodyPr/>
          <a:lstStyle/>
          <a:p>
            <a:pPr algn="ctr">
              <a:defRPr/>
            </a:pPr>
            <a:r>
              <a:rPr lang="ru-RU" sz="2800" dirty="0" smtClean="0"/>
              <a:t> Федеральный закон № 273-ФЗ «Об образовании в РФ» от 29 декабря 2012 </a:t>
            </a:r>
            <a:endParaRPr lang="ru-RU" sz="2800" dirty="0"/>
          </a:p>
        </p:txBody>
      </p:sp>
      <p:sp>
        <p:nvSpPr>
          <p:cNvPr id="20484" name="Текст 9"/>
          <p:cNvSpPr>
            <a:spLocks noGrp="1"/>
          </p:cNvSpPr>
          <p:nvPr>
            <p:ph type="body" sz="half" idx="2"/>
          </p:nvPr>
        </p:nvSpPr>
        <p:spPr>
          <a:xfrm>
            <a:off x="6248400" y="188913"/>
            <a:ext cx="2895600" cy="11525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b="1" dirty="0" smtClean="0">
                <a:latin typeface="+mj-lt"/>
              </a:rPr>
              <a:t>Статья 15</a:t>
            </a:r>
            <a:endParaRPr lang="ru-RU" sz="2800" dirty="0" smtClean="0">
              <a:latin typeface="+mj-lt"/>
            </a:endParaRPr>
          </a:p>
        </p:txBody>
      </p:sp>
      <p:sp>
        <p:nvSpPr>
          <p:cNvPr id="20485" name="Text Box 12"/>
          <p:cNvSpPr txBox="1">
            <a:spLocks noChangeArrowheads="1"/>
          </p:cNvSpPr>
          <p:nvPr/>
        </p:nvSpPr>
        <p:spPr bwMode="auto">
          <a:xfrm>
            <a:off x="58738" y="1393825"/>
            <a:ext cx="8520112" cy="831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eaLnBrk="0" hangingPunct="0"/>
            <a:r>
              <a:rPr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Необходимые условия организации сетевого взаимодействия: 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42938" y="2225675"/>
            <a:ext cx="8482012" cy="45243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>
              <a:buFont typeface="Arial" pitchFamily="34" charset="0"/>
              <a:buChar char="•"/>
              <a:defRPr/>
            </a:pP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а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) возможность осуществления перемещений обучающихся и (или) учителей образовательных учреждений (организаций), входящих в сеть;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б) наличие в сети различных учреждений и организаций, предоставляющих обучающимся возможность выбора, обеспечивающих максимальное удовлетворение образовательных потребностей обучающихся старших классов;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в) возможность организации зачета результатов по учебным курсам и образовательным программам, освоенным обучающимися в учреждениях (организациях) - участниках сетевого взаимодействия.</a:t>
            </a:r>
          </a:p>
        </p:txBody>
      </p:sp>
      <p:pic>
        <p:nvPicPr>
          <p:cNvPr id="20487" name="Picture 8" descr="C:\Users\Александр\Pictures\стрелка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311449">
            <a:off x="231775" y="1525588"/>
            <a:ext cx="77787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799" y="188640"/>
            <a:ext cx="6096000" cy="1102568"/>
          </a:xfrm>
        </p:spPr>
        <p:txBody>
          <a:bodyPr/>
          <a:lstStyle/>
          <a:p>
            <a:pPr algn="ctr">
              <a:defRPr/>
            </a:pPr>
            <a:r>
              <a:rPr lang="ru-RU" sz="2000" dirty="0" smtClean="0"/>
              <a:t> </a:t>
            </a:r>
            <a:r>
              <a:rPr lang="ru-RU" sz="3200" dirty="0" err="1"/>
              <a:t>Внутришкольная</a:t>
            </a:r>
            <a:r>
              <a:rPr lang="ru-RU" sz="3200" dirty="0"/>
              <a:t> м</a:t>
            </a:r>
            <a:r>
              <a:rPr lang="ru-RU" sz="3200" dirty="0" smtClean="0"/>
              <a:t>одель профильного обучения</a:t>
            </a:r>
            <a:endParaRPr lang="ru-RU" sz="3200" dirty="0"/>
          </a:p>
        </p:txBody>
      </p:sp>
      <p:sp>
        <p:nvSpPr>
          <p:cNvPr id="20484" name="Текст 9"/>
          <p:cNvSpPr>
            <a:spLocks noGrp="1"/>
          </p:cNvSpPr>
          <p:nvPr>
            <p:ph type="body" sz="half" idx="2"/>
          </p:nvPr>
        </p:nvSpPr>
        <p:spPr>
          <a:xfrm>
            <a:off x="6248400" y="188913"/>
            <a:ext cx="2895600" cy="1152525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latin typeface="+mj-lt"/>
              </a:rPr>
              <a:t> </a:t>
            </a:r>
            <a:r>
              <a:rPr lang="ru-RU" sz="2600" b="1" dirty="0" smtClean="0">
                <a:latin typeface="+mj-lt"/>
              </a:rPr>
              <a:t>Типовой и малоэффективный вариант</a:t>
            </a:r>
            <a:endParaRPr lang="ru-RU" sz="2600" dirty="0" smtClean="0">
              <a:latin typeface="+mj-lt"/>
            </a:endParaRPr>
          </a:p>
        </p:txBody>
      </p:sp>
      <p:sp>
        <p:nvSpPr>
          <p:cNvPr id="15366" name="Text Box 12"/>
          <p:cNvSpPr txBox="1">
            <a:spLocks noChangeArrowheads="1"/>
          </p:cNvSpPr>
          <p:nvPr/>
        </p:nvSpPr>
        <p:spPr bwMode="auto">
          <a:xfrm>
            <a:off x="323850" y="1595438"/>
            <a:ext cx="8221663" cy="52625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 eaLnBrk="0" hangingPunct="0">
              <a:defRPr sz="2400" b="1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 eaLnBrk="0" hangingPunct="0">
              <a:defRPr sz="2400" b="1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 eaLnBrk="0" hangingPunct="0">
              <a:defRPr sz="2400" b="1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 eaLnBrk="0" hangingPunct="0">
              <a:defRPr sz="2400" b="1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 eaLnBrk="0" hangingPunct="0">
              <a:defRPr sz="2400" b="1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marL="0" indent="0" algn="ctr">
              <a:defRPr/>
            </a:pPr>
            <a:r>
              <a:rPr lang="ru-RU" dirty="0" smtClean="0">
                <a:solidFill>
                  <a:srgbClr val="993300"/>
                </a:solidFill>
                <a:latin typeface="+mj-lt"/>
              </a:rPr>
              <a:t>Модель </a:t>
            </a:r>
            <a:r>
              <a:rPr lang="ru-RU" dirty="0" err="1" smtClean="0">
                <a:solidFill>
                  <a:srgbClr val="993300"/>
                </a:solidFill>
                <a:latin typeface="+mj-lt"/>
              </a:rPr>
              <a:t>внутришкольной</a:t>
            </a:r>
            <a:r>
              <a:rPr lang="ru-RU" dirty="0" smtClean="0">
                <a:solidFill>
                  <a:srgbClr val="993300"/>
                </a:solidFill>
                <a:latin typeface="+mj-lt"/>
              </a:rPr>
              <a:t> </a:t>
            </a:r>
            <a:r>
              <a:rPr lang="ru-RU" dirty="0" err="1" smtClean="0">
                <a:solidFill>
                  <a:srgbClr val="993300"/>
                </a:solidFill>
                <a:latin typeface="+mj-lt"/>
              </a:rPr>
              <a:t>профилизации</a:t>
            </a:r>
            <a:r>
              <a:rPr lang="ru-RU" dirty="0" smtClean="0">
                <a:solidFill>
                  <a:srgbClr val="993300"/>
                </a:solidFill>
                <a:latin typeface="+mj-lt"/>
              </a:rPr>
              <a:t>.</a:t>
            </a:r>
            <a:br>
              <a:rPr lang="ru-RU" dirty="0" smtClean="0">
                <a:solidFill>
                  <a:srgbClr val="993300"/>
                </a:solidFill>
                <a:latin typeface="+mj-lt"/>
              </a:rPr>
            </a:br>
            <a:r>
              <a:rPr lang="ru-RU" b="0" dirty="0" smtClean="0">
                <a:latin typeface="+mj-lt"/>
              </a:rPr>
              <a:t>Общеобразовательное учреждение может быть </a:t>
            </a:r>
          </a:p>
          <a:p>
            <a:pPr marL="0" indent="0" algn="ctr">
              <a:defRPr/>
            </a:pPr>
            <a:r>
              <a:rPr lang="ru-RU" dirty="0" smtClean="0">
                <a:solidFill>
                  <a:srgbClr val="993300"/>
                </a:solidFill>
                <a:latin typeface="+mj-lt"/>
              </a:rPr>
              <a:t>1) однопрофильным </a:t>
            </a:r>
            <a:r>
              <a:rPr lang="ru-RU" b="0" dirty="0" smtClean="0">
                <a:latin typeface="+mj-lt"/>
              </a:rPr>
              <a:t>(реализовывать только один избранный профиль) и </a:t>
            </a:r>
          </a:p>
          <a:p>
            <a:pPr marL="0" indent="0">
              <a:defRPr/>
            </a:pPr>
            <a:r>
              <a:rPr lang="ru-RU" dirty="0" smtClean="0">
                <a:solidFill>
                  <a:srgbClr val="993300"/>
                </a:solidFill>
                <a:latin typeface="+mj-lt"/>
              </a:rPr>
              <a:t>2) многопрофильным </a:t>
            </a:r>
            <a:r>
              <a:rPr lang="ru-RU" b="0" dirty="0" smtClean="0">
                <a:latin typeface="+mj-lt"/>
              </a:rPr>
              <a:t>(организовать несколько профилей обучения). </a:t>
            </a:r>
            <a:r>
              <a:rPr lang="ru-RU" dirty="0" smtClean="0">
                <a:latin typeface="+mj-lt"/>
              </a:rPr>
              <a:t/>
            </a:r>
            <a:br>
              <a:rPr lang="ru-RU" dirty="0" smtClean="0">
                <a:latin typeface="+mj-lt"/>
              </a:rPr>
            </a:br>
            <a:r>
              <a:rPr lang="ru-RU" b="0" dirty="0" smtClean="0">
                <a:latin typeface="+mj-lt"/>
              </a:rPr>
              <a:t>Кроме того, общеобразовательное учреждение может быть в целом не ориентировано на конкретные профили, однако за счет значительного увеличения числа предлагаемых профильных и элективных курсов предоставлять  обучающимся (в том числе, в форме учебных </a:t>
            </a:r>
            <a:r>
              <a:rPr lang="ru-RU" b="0" dirty="0" err="1" smtClean="0">
                <a:latin typeface="+mj-lt"/>
              </a:rPr>
              <a:t>межклассных</a:t>
            </a:r>
            <a:r>
              <a:rPr lang="ru-RU" b="0" dirty="0" smtClean="0">
                <a:latin typeface="+mj-lt"/>
              </a:rPr>
              <a:t> групп) в полной мере реализовать свои индивидуальные профильные образовательные программы через ИУП.</a:t>
            </a:r>
            <a:endParaRPr lang="ru-RU" dirty="0" smtClean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2563"/>
            <a:ext cx="9144000" cy="11112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bg1"/>
                </a:solidFill>
              </a:rPr>
              <a:t>Нормативно-методические документы ПО</a:t>
            </a:r>
            <a:endParaRPr lang="ru-RU" sz="4000" dirty="0" smtClean="0">
              <a:solidFill>
                <a:schemeClr val="bg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813" y="1662113"/>
            <a:ext cx="6080125" cy="4114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/>
              <a:t>Инструктивно-методическое письмо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/>
              <a:t>от 4 марта 2010 года  № </a:t>
            </a:r>
            <a:r>
              <a:rPr lang="ru-RU" sz="2000" b="1" u="sng" dirty="0" smtClean="0"/>
              <a:t>03-413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b="1" u="sng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ru-RU" sz="2400" b="1" dirty="0" smtClean="0"/>
              <a:t>О методических рекомендациях по реализации </a:t>
            </a:r>
            <a:r>
              <a:rPr lang="ru-RU" sz="2400" b="1" dirty="0"/>
              <a:t>элективных курсов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660033"/>
                </a:solidFill>
              </a:rPr>
              <a:t>Задачи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2200" dirty="0">
                <a:solidFill>
                  <a:schemeClr val="tx1"/>
                </a:solidFill>
                <a:latin typeface="+mj-lt"/>
              </a:rPr>
              <a:t>Осуществить предварительное </a:t>
            </a:r>
            <a:r>
              <a:rPr lang="ru-RU" sz="2200" dirty="0">
                <a:solidFill>
                  <a:srgbClr val="660033"/>
                </a:solidFill>
                <a:latin typeface="+mj-lt"/>
              </a:rPr>
              <a:t>самоопределение </a:t>
            </a:r>
            <a:r>
              <a:rPr lang="ru-RU" sz="2200" dirty="0">
                <a:solidFill>
                  <a:schemeClr val="tx1"/>
                </a:solidFill>
                <a:latin typeface="+mj-lt"/>
              </a:rPr>
              <a:t>своего будущего образовательного маршрута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2200" dirty="0">
                <a:solidFill>
                  <a:schemeClr val="tx1"/>
                </a:solidFill>
                <a:latin typeface="+mj-lt"/>
              </a:rPr>
              <a:t>Иметь представление </a:t>
            </a:r>
            <a:r>
              <a:rPr lang="ru-RU" sz="2200" dirty="0">
                <a:solidFill>
                  <a:srgbClr val="660033"/>
                </a:solidFill>
                <a:latin typeface="+mj-lt"/>
              </a:rPr>
              <a:t>о ситуации на рынке труда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2200" dirty="0">
                <a:solidFill>
                  <a:schemeClr val="tx1"/>
                </a:solidFill>
                <a:latin typeface="+mj-lt"/>
              </a:rPr>
              <a:t>Уметь анализировать свои мотивы и принятия своих решений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2200" dirty="0">
                <a:solidFill>
                  <a:schemeClr val="tx1"/>
                </a:solidFill>
                <a:latin typeface="+mj-lt"/>
              </a:rPr>
              <a:t>Получить </a:t>
            </a:r>
            <a:r>
              <a:rPr lang="ru-RU" sz="2200" dirty="0">
                <a:solidFill>
                  <a:srgbClr val="660033"/>
                </a:solidFill>
                <a:latin typeface="+mj-lt"/>
              </a:rPr>
              <a:t>опыт в проектировании </a:t>
            </a:r>
            <a:r>
              <a:rPr lang="ru-RU" sz="2200" dirty="0">
                <a:solidFill>
                  <a:schemeClr val="tx1"/>
                </a:solidFill>
                <a:latin typeface="+mj-lt"/>
              </a:rPr>
              <a:t>своей образовательной траектории в соответствии с </a:t>
            </a:r>
            <a:r>
              <a:rPr lang="ru-RU" sz="2200" dirty="0" smtClean="0">
                <a:solidFill>
                  <a:schemeClr val="tx1"/>
                </a:solidFill>
                <a:latin typeface="+mj-lt"/>
              </a:rPr>
              <a:t>профессиональным выбором</a:t>
            </a:r>
            <a:endParaRPr lang="ru-RU" sz="220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180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2400" dirty="0" smtClean="0"/>
          </a:p>
        </p:txBody>
      </p:sp>
      <p:sp>
        <p:nvSpPr>
          <p:cNvPr id="512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529263" y="1484313"/>
            <a:ext cx="3614737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8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8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8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800" b="1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b="1" dirty="0" smtClean="0">
              <a:solidFill>
                <a:schemeClr val="tx1"/>
              </a:solidFill>
              <a:latin typeface="+mj-lt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+mj-lt"/>
              </a:rPr>
              <a:t>МИНИСТЕРСТВО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+mj-lt"/>
              </a:rPr>
              <a:t>ОБРАЗОВАНИЯ И НАУКИ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+mj-lt"/>
              </a:rPr>
              <a:t>РОССИЙСКОЙ ФЕДЕРА ЦИИ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ru-RU" sz="1600" b="1" dirty="0" err="1" smtClean="0">
                <a:solidFill>
                  <a:schemeClr val="tx1"/>
                </a:solidFill>
                <a:latin typeface="+mj-lt"/>
              </a:rPr>
              <a:t>Минобрнауки</a:t>
            </a:r>
            <a:r>
              <a:rPr lang="ru-RU" sz="1600" b="1" dirty="0" smtClean="0">
                <a:solidFill>
                  <a:schemeClr val="tx1"/>
                </a:solidFill>
                <a:latin typeface="+mj-lt"/>
              </a:rPr>
              <a:t> России)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+mj-lt"/>
              </a:rPr>
              <a:t>Департамент государственной</a:t>
            </a:r>
            <a:br>
              <a:rPr lang="ru-RU" sz="1600" b="1" dirty="0" smtClean="0">
                <a:solidFill>
                  <a:schemeClr val="tx1"/>
                </a:solidFill>
                <a:latin typeface="+mj-lt"/>
              </a:rPr>
            </a:br>
            <a:r>
              <a:rPr lang="ru-RU" sz="1600" b="1" dirty="0" smtClean="0">
                <a:solidFill>
                  <a:schemeClr val="tx1"/>
                </a:solidFill>
                <a:latin typeface="+mj-lt"/>
              </a:rPr>
              <a:t>политики в образовании</a:t>
            </a:r>
            <a:endParaRPr lang="ru-RU" sz="1600" dirty="0" smtClean="0">
              <a:solidFill>
                <a:schemeClr val="tx1"/>
              </a:solidFill>
              <a:latin typeface="+mj-lt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dirty="0" smtClean="0"/>
              <a:t>_________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Телефон: 629-18-79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Факс: 629-79-12</a:t>
            </a:r>
            <a:endParaRPr lang="en-US" sz="1600" dirty="0" smtClean="0">
              <a:solidFill>
                <a:schemeClr val="tx1"/>
              </a:solidFill>
              <a:latin typeface="+mj-lt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E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-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mail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d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03@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mon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.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gov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.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ru</a:t>
            </a:r>
            <a:endParaRPr lang="ru-RU" sz="1600" u="sng" dirty="0" smtClean="0">
              <a:solidFill>
                <a:schemeClr val="tx1"/>
              </a:solidFill>
              <a:latin typeface="+mj-lt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u="sng" dirty="0" smtClean="0">
                <a:solidFill>
                  <a:schemeClr val="tx1"/>
                </a:solidFill>
                <a:latin typeface="+mj-lt"/>
              </a:rPr>
              <a:t>4 марта 2010 г.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 № </a:t>
            </a:r>
            <a:r>
              <a:rPr lang="ru-RU" sz="1600" u="sng" dirty="0" smtClean="0">
                <a:solidFill>
                  <a:schemeClr val="tx1"/>
                </a:solidFill>
                <a:latin typeface="+mj-lt"/>
              </a:rPr>
              <a:t>03-413</a:t>
            </a:r>
          </a:p>
        </p:txBody>
      </p:sp>
      <p:grpSp>
        <p:nvGrpSpPr>
          <p:cNvPr id="22533" name="Group 7"/>
          <p:cNvGrpSpPr>
            <a:grpSpLocks noChangeAspect="1"/>
          </p:cNvGrpSpPr>
          <p:nvPr/>
        </p:nvGrpSpPr>
        <p:grpSpPr bwMode="auto">
          <a:xfrm>
            <a:off x="6804025" y="1573213"/>
            <a:ext cx="1223963" cy="1260475"/>
            <a:chOff x="0" y="0"/>
            <a:chExt cx="1100" cy="1304"/>
          </a:xfrm>
        </p:grpSpPr>
        <p:sp>
          <p:nvSpPr>
            <p:cNvPr id="22534" name="AutoShape 8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1100" cy="1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5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39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 </a:t>
              </a:r>
              <a:endParaRPr lang="ru-RU">
                <a:latin typeface="Arial" charset="0"/>
              </a:endParaRPr>
            </a:p>
          </p:txBody>
        </p:sp>
        <p:pic>
          <p:nvPicPr>
            <p:cNvPr id="22536" name="Picture 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1098" cy="1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21.09-Институт ОПЭ-Пивчук</Template>
  <TotalTime>10614</TotalTime>
  <Words>2723</Words>
  <Application>Microsoft Office PowerPoint</Application>
  <PresentationFormat>Экран (4:3)</PresentationFormat>
  <Paragraphs>417</Paragraphs>
  <Slides>34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34</vt:i4>
      </vt:variant>
    </vt:vector>
  </HeadingPairs>
  <TitlesOfParts>
    <vt:vector size="48" baseType="lpstr">
      <vt:lpstr>Tahoma</vt:lpstr>
      <vt:lpstr>Arial</vt:lpstr>
      <vt:lpstr>Times New Roman</vt:lpstr>
      <vt:lpstr>Wingdings 2</vt:lpstr>
      <vt:lpstr>Wingdings</vt:lpstr>
      <vt:lpstr>Wingdings 3</vt:lpstr>
      <vt:lpstr>Calibri</vt:lpstr>
      <vt:lpstr>Courier New</vt:lpstr>
      <vt:lpstr>Franklin Gothic Book</vt:lpstr>
      <vt:lpstr>Bodoni MT Condensed</vt:lpstr>
      <vt:lpstr>Cambria</vt:lpstr>
      <vt:lpstr>Arial Narrow</vt:lpstr>
      <vt:lpstr>Апекс</vt:lpstr>
      <vt:lpstr>Тема1</vt:lpstr>
      <vt:lpstr>Опытно экспериментальная работа «Сетевое взаимодействие в профильном обучении» </vt:lpstr>
      <vt:lpstr> Приказ Министерства образования и науки Российской Федерации от «17»  декабря  2010 г. № 1897</vt:lpstr>
      <vt:lpstr> Федеральный закон от 29 декабря 2012 г. № 273-ФЗ  «Об образовании в Российской Федерации»</vt:lpstr>
      <vt:lpstr> Федеральный закон от 29 декабря 2012 г. № 273-ФЗ  «Об образовании в Российской Федерации»</vt:lpstr>
      <vt:lpstr> Федеральный закон № 273-ФЗ «Об образовании в РФ» от 29 декабря 2012 </vt:lpstr>
      <vt:lpstr> Федеральный закон № 273-ФЗ «Об образовании в РФ» от 29 декабря 2012 </vt:lpstr>
      <vt:lpstr> Федеральный закон № 273-ФЗ «Об образовании в РФ» от 29 декабря 2012 </vt:lpstr>
      <vt:lpstr> Внутришкольная модель профильного обучения</vt:lpstr>
      <vt:lpstr>Нормативно-методические документы ПО</vt:lpstr>
      <vt:lpstr>Нормативно-методические документы ПО</vt:lpstr>
      <vt:lpstr>Основные модели профильного обучения</vt:lpstr>
      <vt:lpstr> Модели сетевого взаимодействия </vt:lpstr>
      <vt:lpstr> Координатор сетевого взаимодействия</vt:lpstr>
      <vt:lpstr>Слайд 14</vt:lpstr>
      <vt:lpstr> Модель построения образовательной сети на основе ресурсного центра  - многопрофильного центра «прикладных квалификаций» </vt:lpstr>
      <vt:lpstr> МОДЕЛЬ «Паритетная кооперация»</vt:lpstr>
      <vt:lpstr> МОДЕЛЬ «Паритетная кооперация»</vt:lpstr>
      <vt:lpstr> Модели сетевого взаимодействия (локальная сеть) </vt:lpstr>
      <vt:lpstr> Модель вертикального  взаимодействия с базой практики </vt:lpstr>
      <vt:lpstr>  Кластерная модель сетевого взаимодействия </vt:lpstr>
      <vt:lpstr> Модель бенчмаркинга «выравнивание уровней»</vt:lpstr>
      <vt:lpstr> Модель горизонтального взаимодействия </vt:lpstr>
      <vt:lpstr>Сетевой учебный план </vt:lpstr>
      <vt:lpstr>Слайд 24</vt:lpstr>
      <vt:lpstr>Механизмы реализации взаимодействия </vt:lpstr>
      <vt:lpstr>Сетевое взаимодействие по созданию  полифункциональной сетевой модели профильного обучения </vt:lpstr>
      <vt:lpstr>Сетевое взаимодействие: не менее трех   вариантов образовательных ресурсов </vt:lpstr>
      <vt:lpstr>ДОРОЖНАЯ КАРТА сетевого взаимодействия</vt:lpstr>
      <vt:lpstr>ДОРОЖНАЯ КАРТА сетевого взаимодействия</vt:lpstr>
      <vt:lpstr>ДОРОЖНАЯ КАРТА сетевого взаимодействия</vt:lpstr>
      <vt:lpstr>ДОРОЖНАЯ КАРТА сетевого взаимодействия</vt:lpstr>
      <vt:lpstr>ДОРОЖНАЯ КАРТА сетевого взаимодействия</vt:lpstr>
      <vt:lpstr>Слайд 33</vt:lpstr>
      <vt:lpstr>Приглашаем к сотрудничеству!</vt:lpstr>
    </vt:vector>
  </TitlesOfParts>
  <Company>ФГУ "Тест- С.-Петербург"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Молодежный фестиваль</dc:title>
  <dc:creator>АНДРЕЕВ</dc:creator>
  <cp:lastModifiedBy>Slonovik</cp:lastModifiedBy>
  <cp:revision>957</cp:revision>
  <dcterms:created xsi:type="dcterms:W3CDTF">2008-11-23T13:13:13Z</dcterms:created>
  <dcterms:modified xsi:type="dcterms:W3CDTF">2014-03-11T18:37:40Z</dcterms:modified>
</cp:coreProperties>
</file>